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tags/tag12.xml" ContentType="application/vnd.openxmlformats-officedocument.presentationml.tags+xml"/>
  <Override PartName="/ppt/charts/chart2.xml" ContentType="application/vnd.openxmlformats-officedocument.drawingml.chart+xml"/>
  <Override PartName="/ppt/theme/themeOverride2.xml" ContentType="application/vnd.openxmlformats-officedocument.themeOverride+xml"/>
  <Override PartName="/ppt/tags/tag13.xml" ContentType="application/vnd.openxmlformats-officedocument.presentationml.tags+xml"/>
  <Override PartName="/ppt/notesSlides/notesSlide1.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tags/tag18.xml" ContentType="application/vnd.openxmlformats-officedocument.presentationml.tags+xml"/>
  <Override PartName="/ppt/notesSlides/notesSlide3.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700" r:id="rId2"/>
    <p:sldMasterId id="2147483714" r:id="rId3"/>
  </p:sldMasterIdLst>
  <p:notesMasterIdLst>
    <p:notesMasterId r:id="rId14"/>
  </p:notesMasterIdLst>
  <p:sldIdLst>
    <p:sldId id="258" r:id="rId4"/>
    <p:sldId id="375" r:id="rId5"/>
    <p:sldId id="11177" r:id="rId6"/>
    <p:sldId id="11175" r:id="rId7"/>
    <p:sldId id="1037" r:id="rId8"/>
    <p:sldId id="11178" r:id="rId9"/>
    <p:sldId id="2145703457" r:id="rId10"/>
    <p:sldId id="929" r:id="rId11"/>
    <p:sldId id="11173" r:id="rId12"/>
    <p:sldId id="2145703458"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AE9F"/>
    <a:srgbClr val="7CFF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D18CB6-C821-4D61-898E-1633F7528E86}" v="1410" dt="2021-05-21T14:43:21.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523979792395473E-2"/>
          <c:y val="0.11825192802056556"/>
          <c:w val="0.91745428638527227"/>
          <c:h val="0.54498714652956293"/>
        </c:manualLayout>
      </c:layout>
      <c:barChart>
        <c:barDir val="col"/>
        <c:grouping val="stacked"/>
        <c:varyColors val="0"/>
        <c:ser>
          <c:idx val="0"/>
          <c:order val="0"/>
          <c:tx>
            <c:strRef>
              <c:f>Sheet1!$A$2</c:f>
              <c:strCache>
                <c:ptCount val="1"/>
                <c:pt idx="0">
                  <c:v>Frequency</c:v>
                </c:pt>
              </c:strCache>
            </c:strRef>
          </c:tx>
          <c:spPr>
            <a:solidFill>
              <a:srgbClr val="00B4FF"/>
            </a:solidFill>
          </c:spPr>
          <c:invertIfNegative val="0"/>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Sheet1!$B$2:$R$2</c:f>
              <c:numCache>
                <c:formatCode>General</c:formatCode>
                <c:ptCount val="17"/>
                <c:pt idx="0">
                  <c:v>1580.0662368958663</c:v>
                </c:pt>
                <c:pt idx="1">
                  <c:v>11819.679426392879</c:v>
                </c:pt>
                <c:pt idx="2">
                  <c:v>24651.3004111878</c:v>
                </c:pt>
                <c:pt idx="3">
                  <c:v>60920.664860861551</c:v>
                </c:pt>
                <c:pt idx="4">
                  <c:v>52896.834652780053</c:v>
                </c:pt>
                <c:pt idx="5">
                  <c:v>47516.604623749554</c:v>
                </c:pt>
                <c:pt idx="6">
                  <c:v>49618.289458889165</c:v>
                </c:pt>
                <c:pt idx="7">
                  <c:v>68044.027645666923</c:v>
                </c:pt>
                <c:pt idx="8">
                  <c:v>79511.918732389997</c:v>
                </c:pt>
                <c:pt idx="9">
                  <c:v>73324.762733298208</c:v>
                </c:pt>
                <c:pt idx="10">
                  <c:v>85721.094509677438</c:v>
                </c:pt>
                <c:pt idx="11">
                  <c:v>75364.343777857677</c:v>
                </c:pt>
                <c:pt idx="12">
                  <c:v>86097.433977978217</c:v>
                </c:pt>
                <c:pt idx="13">
                  <c:v>79021.875405081621</c:v>
                </c:pt>
                <c:pt idx="14">
                  <c:v>79778.962545675109</c:v>
                </c:pt>
                <c:pt idx="15">
                  <c:v>97473.073113763705</c:v>
                </c:pt>
                <c:pt idx="16">
                  <c:v>75727.344942161944</c:v>
                </c:pt>
              </c:numCache>
            </c:numRef>
          </c:val>
          <c:extLst>
            <c:ext xmlns:c16="http://schemas.microsoft.com/office/drawing/2014/chart" uri="{C3380CC4-5D6E-409C-BE32-E72D297353CC}">
              <c16:uniqueId val="{00000000-D2A8-42AB-95A2-788527F68853}"/>
            </c:ext>
          </c:extLst>
        </c:ser>
        <c:ser>
          <c:idx val="1"/>
          <c:order val="1"/>
          <c:tx>
            <c:strRef>
              <c:f>Sheet1!$A$3</c:f>
              <c:strCache>
                <c:ptCount val="1"/>
                <c:pt idx="0">
                  <c:v>Trip Volume (Unit)</c:v>
                </c:pt>
              </c:strCache>
            </c:strRef>
          </c:tx>
          <c:spPr>
            <a:solidFill>
              <a:srgbClr val="1D84C7"/>
            </a:solidFill>
          </c:spPr>
          <c:invertIfNegative val="0"/>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Sheet1!$B$3:$R$3</c:f>
              <c:numCache>
                <c:formatCode>General</c:formatCode>
                <c:ptCount val="17"/>
                <c:pt idx="0">
                  <c:v>-1419.2932944360864</c:v>
                </c:pt>
                <c:pt idx="1">
                  <c:v>8823.9588936111577</c:v>
                </c:pt>
                <c:pt idx="2">
                  <c:v>9916.5201399691941</c:v>
                </c:pt>
                <c:pt idx="3">
                  <c:v>6357.2723656548342</c:v>
                </c:pt>
                <c:pt idx="4">
                  <c:v>2323.7576771493691</c:v>
                </c:pt>
                <c:pt idx="5">
                  <c:v>1545.9999471306614</c:v>
                </c:pt>
                <c:pt idx="6">
                  <c:v>3936.1853073324864</c:v>
                </c:pt>
                <c:pt idx="7">
                  <c:v>18958.459068407319</c:v>
                </c:pt>
                <c:pt idx="8">
                  <c:v>20410.756008703414</c:v>
                </c:pt>
                <c:pt idx="9">
                  <c:v>27020.753401010312</c:v>
                </c:pt>
                <c:pt idx="10">
                  <c:v>33372.702750288263</c:v>
                </c:pt>
                <c:pt idx="11">
                  <c:v>35250.877916811485</c:v>
                </c:pt>
                <c:pt idx="12">
                  <c:v>35039.701026200768</c:v>
                </c:pt>
                <c:pt idx="13">
                  <c:v>35891.601830187785</c:v>
                </c:pt>
                <c:pt idx="14">
                  <c:v>29185.266182283649</c:v>
                </c:pt>
                <c:pt idx="15">
                  <c:v>28825.765363467417</c:v>
                </c:pt>
                <c:pt idx="16">
                  <c:v>34271.90688120533</c:v>
                </c:pt>
              </c:numCache>
            </c:numRef>
          </c:val>
          <c:extLst>
            <c:ext xmlns:c16="http://schemas.microsoft.com/office/drawing/2014/chart" uri="{C3380CC4-5D6E-409C-BE32-E72D297353CC}">
              <c16:uniqueId val="{00000001-D2A8-42AB-95A2-788527F68853}"/>
            </c:ext>
          </c:extLst>
        </c:ser>
        <c:ser>
          <c:idx val="2"/>
          <c:order val="2"/>
          <c:tx>
            <c:strRef>
              <c:f>Sheet1!$A$4</c:f>
              <c:strCache>
                <c:ptCount val="1"/>
                <c:pt idx="0">
                  <c:v>Price per Unit</c:v>
                </c:pt>
              </c:strCache>
            </c:strRef>
          </c:tx>
          <c:spPr>
            <a:solidFill>
              <a:srgbClr val="BB5899"/>
            </a:solidFill>
          </c:spPr>
          <c:invertIfNegative val="0"/>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Sheet1!$B$4:$R$4</c:f>
              <c:numCache>
                <c:formatCode>General</c:formatCode>
                <c:ptCount val="17"/>
                <c:pt idx="0">
                  <c:v>-54687.966550816716</c:v>
                </c:pt>
                <c:pt idx="1">
                  <c:v>-85027.648065932342</c:v>
                </c:pt>
                <c:pt idx="2">
                  <c:v>-113426.82058291143</c:v>
                </c:pt>
                <c:pt idx="3">
                  <c:v>-111655.77399122025</c:v>
                </c:pt>
                <c:pt idx="4">
                  <c:v>-119013.09182262809</c:v>
                </c:pt>
                <c:pt idx="5">
                  <c:v>-133743.62351050024</c:v>
                </c:pt>
                <c:pt idx="6">
                  <c:v>-142292.04039817414</c:v>
                </c:pt>
                <c:pt idx="7">
                  <c:v>-144952.85894388286</c:v>
                </c:pt>
                <c:pt idx="8">
                  <c:v>-146030.20703600519</c:v>
                </c:pt>
                <c:pt idx="9">
                  <c:v>-138515.18617628852</c:v>
                </c:pt>
                <c:pt idx="10">
                  <c:v>-121688.71284598265</c:v>
                </c:pt>
                <c:pt idx="11">
                  <c:v>-118476.38687616543</c:v>
                </c:pt>
                <c:pt idx="12">
                  <c:v>-81258.476413007244</c:v>
                </c:pt>
                <c:pt idx="13">
                  <c:v>-65104.38753998727</c:v>
                </c:pt>
                <c:pt idx="14">
                  <c:v>-41605.842404792267</c:v>
                </c:pt>
                <c:pt idx="15">
                  <c:v>-23269.267866639715</c:v>
                </c:pt>
                <c:pt idx="16">
                  <c:v>-41412.753932995074</c:v>
                </c:pt>
              </c:numCache>
            </c:numRef>
          </c:val>
          <c:extLst>
            <c:ext xmlns:c16="http://schemas.microsoft.com/office/drawing/2014/chart" uri="{C3380CC4-5D6E-409C-BE32-E72D297353CC}">
              <c16:uniqueId val="{00000002-D2A8-42AB-95A2-788527F68853}"/>
            </c:ext>
          </c:extLst>
        </c:ser>
        <c:ser>
          <c:idx val="3"/>
          <c:order val="3"/>
          <c:tx>
            <c:strRef>
              <c:f>Sheet1!$A$5</c:f>
              <c:strCache>
                <c:ptCount val="1"/>
                <c:pt idx="0">
                  <c:v>Penetration (%)</c:v>
                </c:pt>
              </c:strCache>
            </c:strRef>
          </c:tx>
          <c:spPr>
            <a:solidFill>
              <a:srgbClr val="3AA960"/>
            </a:solidFill>
          </c:spPr>
          <c:invertIfNegative val="0"/>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Sheet1!$B$5:$R$5</c:f>
              <c:numCache>
                <c:formatCode>General</c:formatCode>
                <c:ptCount val="17"/>
                <c:pt idx="0">
                  <c:v>-113613.37667833219</c:v>
                </c:pt>
                <c:pt idx="1">
                  <c:v>-111656.56932134948</c:v>
                </c:pt>
                <c:pt idx="2">
                  <c:v>-116041.02714524081</c:v>
                </c:pt>
                <c:pt idx="3">
                  <c:v>-88271.614101278552</c:v>
                </c:pt>
                <c:pt idx="4">
                  <c:v>-24243.067110438064</c:v>
                </c:pt>
                <c:pt idx="5">
                  <c:v>20271.419528870756</c:v>
                </c:pt>
                <c:pt idx="6">
                  <c:v>57103.219345980127</c:v>
                </c:pt>
                <c:pt idx="7">
                  <c:v>65394.145308626197</c:v>
                </c:pt>
                <c:pt idx="8">
                  <c:v>74010.737664226661</c:v>
                </c:pt>
                <c:pt idx="9">
                  <c:v>90789.929194210796</c:v>
                </c:pt>
                <c:pt idx="10">
                  <c:v>100100.31131642903</c:v>
                </c:pt>
                <c:pt idx="11">
                  <c:v>114305.16589686503</c:v>
                </c:pt>
                <c:pt idx="12">
                  <c:v>168287.79111434103</c:v>
                </c:pt>
                <c:pt idx="13">
                  <c:v>203969.08493519732</c:v>
                </c:pt>
                <c:pt idx="14">
                  <c:v>213742.89222942307</c:v>
                </c:pt>
                <c:pt idx="15">
                  <c:v>226200.50735520915</c:v>
                </c:pt>
                <c:pt idx="16">
                  <c:v>175265.18414519235</c:v>
                </c:pt>
              </c:numCache>
            </c:numRef>
          </c:val>
          <c:extLst>
            <c:ext xmlns:c16="http://schemas.microsoft.com/office/drawing/2014/chart" uri="{C3380CC4-5D6E-409C-BE32-E72D297353CC}">
              <c16:uniqueId val="{00000003-D2A8-42AB-95A2-788527F68853}"/>
            </c:ext>
          </c:extLst>
        </c:ser>
        <c:ser>
          <c:idx val="5"/>
          <c:order val="4"/>
          <c:tx>
            <c:strRef>
              <c:f>Sheet1!$A$6</c:f>
              <c:strCache>
                <c:ptCount val="1"/>
                <c:pt idx="0">
                  <c:v>GB HH Population</c:v>
                </c:pt>
              </c:strCache>
            </c:strRef>
          </c:tx>
          <c:spPr>
            <a:solidFill>
              <a:srgbClr val="BEAD84"/>
            </a:solidFill>
          </c:spPr>
          <c:invertIfNegative val="0"/>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Sheet1!$B$6:$R$6</c:f>
              <c:numCache>
                <c:formatCode>General</c:formatCode>
                <c:ptCount val="17"/>
                <c:pt idx="0">
                  <c:v>4711.5702866891506</c:v>
                </c:pt>
                <c:pt idx="1">
                  <c:v>4698.5790672777748</c:v>
                </c:pt>
                <c:pt idx="2">
                  <c:v>4730.0271769952387</c:v>
                </c:pt>
                <c:pt idx="3">
                  <c:v>4549.4508659824087</c:v>
                </c:pt>
                <c:pt idx="4">
                  <c:v>4510.5666031367218</c:v>
                </c:pt>
                <c:pt idx="5">
                  <c:v>4470.5994107492697</c:v>
                </c:pt>
                <c:pt idx="6">
                  <c:v>4466.3462859723477</c:v>
                </c:pt>
                <c:pt idx="7">
                  <c:v>4429.2269211824341</c:v>
                </c:pt>
                <c:pt idx="8">
                  <c:v>4432.7946306851027</c:v>
                </c:pt>
                <c:pt idx="9">
                  <c:v>4417.7408477692015</c:v>
                </c:pt>
                <c:pt idx="10">
                  <c:v>4298.6042695879296</c:v>
                </c:pt>
                <c:pt idx="11">
                  <c:v>4219.9992846312261</c:v>
                </c:pt>
                <c:pt idx="12">
                  <c:v>4147.5502944872305</c:v>
                </c:pt>
                <c:pt idx="13">
                  <c:v>4211.8253695205376</c:v>
                </c:pt>
                <c:pt idx="14">
                  <c:v>4328.7214474103866</c:v>
                </c:pt>
                <c:pt idx="15">
                  <c:v>4437.9220341994514</c:v>
                </c:pt>
                <c:pt idx="16">
                  <c:v>4591.3179644354414</c:v>
                </c:pt>
              </c:numCache>
            </c:numRef>
          </c:val>
          <c:extLst>
            <c:ext xmlns:c16="http://schemas.microsoft.com/office/drawing/2014/chart" uri="{C3380CC4-5D6E-409C-BE32-E72D297353CC}">
              <c16:uniqueId val="{00000004-D2A8-42AB-95A2-788527F68853}"/>
            </c:ext>
          </c:extLst>
        </c:ser>
        <c:dLbls>
          <c:showLegendKey val="0"/>
          <c:showVal val="0"/>
          <c:showCatName val="0"/>
          <c:showSerName val="0"/>
          <c:showPercent val="0"/>
          <c:showBubbleSize val="0"/>
        </c:dLbls>
        <c:gapWidth val="50"/>
        <c:overlap val="100"/>
        <c:axId val="344368496"/>
        <c:axId val="344368888"/>
      </c:barChart>
      <c:lineChart>
        <c:grouping val="standard"/>
        <c:varyColors val="0"/>
        <c:ser>
          <c:idx val="4"/>
          <c:order val="5"/>
          <c:tx>
            <c:strRef>
              <c:f>Sheet1!$A$7</c:f>
              <c:strCache>
                <c:ptCount val="1"/>
                <c:pt idx="0">
                  <c:v>Total Contribution (£000s)</c:v>
                </c:pt>
              </c:strCache>
            </c:strRef>
          </c:tx>
          <c:spPr>
            <a:ln>
              <a:solidFill>
                <a:srgbClr val="000000"/>
              </a:solidFill>
            </a:ln>
          </c:spPr>
          <c:marker>
            <c:symbol val="none"/>
          </c:marker>
          <c:cat>
            <c:strRef>
              <c:f>Sheet1!$B$1:$R$1</c:f>
              <c:strCache>
                <c:ptCount val="17"/>
                <c:pt idx="0">
                  <c:v>52 w/e 12 Jan 20</c:v>
                </c:pt>
                <c:pt idx="1">
                  <c:v>52 w/e 09 Feb 20</c:v>
                </c:pt>
                <c:pt idx="2">
                  <c:v>52 w/e 08 Mar 20</c:v>
                </c:pt>
                <c:pt idx="3">
                  <c:v>52 w/e 05 Apr 20</c:v>
                </c:pt>
                <c:pt idx="4">
                  <c:v>52 w/e 03 May 20</c:v>
                </c:pt>
                <c:pt idx="5">
                  <c:v>52 w/e 31 May 20</c:v>
                </c:pt>
                <c:pt idx="6">
                  <c:v>52 w/e 28 Jun 20</c:v>
                </c:pt>
                <c:pt idx="7">
                  <c:v>52 w/e 26 Jul 20</c:v>
                </c:pt>
                <c:pt idx="8">
                  <c:v>52 w/e 23 Aug 20</c:v>
                </c:pt>
                <c:pt idx="9">
                  <c:v>52 w/e 20 Sep 20</c:v>
                </c:pt>
                <c:pt idx="10">
                  <c:v>52 w/e 18 Oct 20</c:v>
                </c:pt>
                <c:pt idx="11">
                  <c:v>52 w/e 15 Nov 20</c:v>
                </c:pt>
                <c:pt idx="12">
                  <c:v>52 w/e 13 Dec 20</c:v>
                </c:pt>
                <c:pt idx="13">
                  <c:v>52 w/e 10 Jan 21</c:v>
                </c:pt>
                <c:pt idx="14">
                  <c:v>52 w/e 07 Feb 21</c:v>
                </c:pt>
                <c:pt idx="15">
                  <c:v>52 w/e 07 Mar 21</c:v>
                </c:pt>
                <c:pt idx="16">
                  <c:v>52 w/e 04 Apr 21</c:v>
                </c:pt>
              </c:strCache>
            </c:strRef>
          </c:cat>
          <c:val>
            <c:numRef>
              <c:f>Sheet1!$B$7:$R$7</c:f>
              <c:numCache>
                <c:formatCode>General</c:formatCode>
                <c:ptCount val="17"/>
                <c:pt idx="0">
                  <c:v>-163428.99999999997</c:v>
                </c:pt>
                <c:pt idx="1">
                  <c:v>-171342</c:v>
                </c:pt>
                <c:pt idx="2">
                  <c:v>-190170</c:v>
                </c:pt>
                <c:pt idx="3">
                  <c:v>-128100.00000000001</c:v>
                </c:pt>
                <c:pt idx="4">
                  <c:v>-83525</c:v>
                </c:pt>
                <c:pt idx="5">
                  <c:v>-59939</c:v>
                </c:pt>
                <c:pt idx="6">
                  <c:v>-27168.000000000011</c:v>
                </c:pt>
                <c:pt idx="7">
                  <c:v>11873.000000000011</c:v>
                </c:pt>
                <c:pt idx="8">
                  <c:v>32335.999999999993</c:v>
                </c:pt>
                <c:pt idx="9">
                  <c:v>57037.999999999993</c:v>
                </c:pt>
                <c:pt idx="10">
                  <c:v>101804.00000000001</c:v>
                </c:pt>
                <c:pt idx="11">
                  <c:v>110663.99999999999</c:v>
                </c:pt>
                <c:pt idx="12">
                  <c:v>212314.00000000003</c:v>
                </c:pt>
                <c:pt idx="13">
                  <c:v>257990</c:v>
                </c:pt>
                <c:pt idx="14">
                  <c:v>285430</c:v>
                </c:pt>
                <c:pt idx="15">
                  <c:v>333668</c:v>
                </c:pt>
                <c:pt idx="16">
                  <c:v>248443</c:v>
                </c:pt>
              </c:numCache>
            </c:numRef>
          </c:val>
          <c:smooth val="0"/>
          <c:extLst>
            <c:ext xmlns:c16="http://schemas.microsoft.com/office/drawing/2014/chart" uri="{C3380CC4-5D6E-409C-BE32-E72D297353CC}">
              <c16:uniqueId val="{00000005-D2A8-42AB-95A2-788527F68853}"/>
            </c:ext>
          </c:extLst>
        </c:ser>
        <c:dLbls>
          <c:showLegendKey val="0"/>
          <c:showVal val="0"/>
          <c:showCatName val="0"/>
          <c:showSerName val="0"/>
          <c:showPercent val="0"/>
          <c:showBubbleSize val="0"/>
        </c:dLbls>
        <c:marker val="1"/>
        <c:smooth val="0"/>
        <c:axId val="344368496"/>
        <c:axId val="344368888"/>
      </c:lineChart>
      <c:catAx>
        <c:axId val="344368496"/>
        <c:scaling>
          <c:orientation val="minMax"/>
        </c:scaling>
        <c:delete val="0"/>
        <c:axPos val="b"/>
        <c:numFmt formatCode="General" sourceLinked="1"/>
        <c:majorTickMark val="out"/>
        <c:minorTickMark val="none"/>
        <c:tickLblPos val="low"/>
        <c:spPr>
          <a:ln w="3175">
            <a:solidFill>
              <a:schemeClr val="bg1">
                <a:lumMod val="50000"/>
              </a:schemeClr>
            </a:solidFill>
            <a:prstDash val="solid"/>
          </a:ln>
        </c:spPr>
        <c:txPr>
          <a:bodyPr rot="-2700000" vert="horz"/>
          <a:lstStyle/>
          <a:p>
            <a:pPr>
              <a:defRPr sz="900" b="0" i="0" u="none" strike="noStrike" baseline="0">
                <a:solidFill>
                  <a:sysClr val="windowText" lastClr="000000"/>
                </a:solidFill>
                <a:latin typeface="Arial"/>
                <a:ea typeface="Arial"/>
                <a:cs typeface="Arial"/>
              </a:defRPr>
            </a:pPr>
            <a:endParaRPr lang="en-US"/>
          </a:p>
        </c:txPr>
        <c:crossAx val="344368888"/>
        <c:crosses val="autoZero"/>
        <c:auto val="1"/>
        <c:lblAlgn val="ctr"/>
        <c:lblOffset val="100"/>
        <c:noMultiLvlLbl val="0"/>
      </c:catAx>
      <c:valAx>
        <c:axId val="34436888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sz="1000" b="0"/>
                  <a:t>Contribution</a:t>
                </a:r>
              </a:p>
            </c:rich>
          </c:tx>
          <c:layout>
            <c:manualLayout>
              <c:xMode val="edge"/>
              <c:yMode val="edge"/>
              <c:x val="8.7969367508871528E-3"/>
              <c:y val="0.29820051413881771"/>
            </c:manualLayout>
          </c:layout>
          <c:overlay val="0"/>
          <c:spPr>
            <a:noFill/>
            <a:ln w="25400">
              <a:noFill/>
            </a:ln>
          </c:spPr>
        </c:title>
        <c:numFmt formatCode="#,##0" sourceLinked="0"/>
        <c:majorTickMark val="out"/>
        <c:minorTickMark val="none"/>
        <c:tickLblPos val="nextTo"/>
        <c:spPr>
          <a:ln w="3175">
            <a:solidFill>
              <a:schemeClr val="bg1">
                <a:lumMod val="50000"/>
              </a:schemeClr>
            </a:solidFill>
            <a:prstDash val="solid"/>
          </a:ln>
        </c:spPr>
        <c:txPr>
          <a:bodyPr rot="0" vert="horz"/>
          <a:lstStyle/>
          <a:p>
            <a:pPr>
              <a:defRPr sz="800" b="0" i="0" u="none" strike="noStrike" baseline="0">
                <a:solidFill>
                  <a:sysClr val="windowText" lastClr="000000"/>
                </a:solidFill>
                <a:latin typeface="Arial"/>
                <a:ea typeface="Arial"/>
                <a:cs typeface="Arial"/>
              </a:defRPr>
            </a:pPr>
            <a:endParaRPr lang="en-US"/>
          </a:p>
        </c:txPr>
        <c:crossAx val="344368496"/>
        <c:crosses val="autoZero"/>
        <c:crossBetween val="between"/>
      </c:valAx>
      <c:spPr>
        <a:noFill/>
        <a:ln w="25400">
          <a:noFill/>
        </a:ln>
      </c:spPr>
    </c:plotArea>
    <c:legend>
      <c:legendPos val="b"/>
      <c:layout>
        <c:manualLayout>
          <c:xMode val="edge"/>
          <c:yMode val="edge"/>
          <c:x val="2.0588235294117647E-2"/>
          <c:y val="0.90231362467866327"/>
          <c:w val="0.96357305076223543"/>
          <c:h val="6.1532168350027561E-2"/>
        </c:manualLayout>
      </c:layout>
      <c:overlay val="0"/>
      <c:spPr>
        <a:noFill/>
        <a:ln w="25400">
          <a:noFill/>
        </a:ln>
      </c:spPr>
      <c:txPr>
        <a:bodyPr/>
        <a:lstStyle/>
        <a:p>
          <a:pPr>
            <a:defRPr sz="1050" b="0" i="0" u="none" strike="noStrike" baseline="0">
              <a:solidFill>
                <a:sysClr val="windowText" lastClr="000000"/>
              </a:solidFill>
              <a:latin typeface="Arial"/>
              <a:ea typeface="Arial"/>
              <a:cs typeface="Arial"/>
            </a:defRPr>
          </a:pPr>
          <a:endParaRPr lang="en-US"/>
        </a:p>
      </c:txPr>
    </c:legend>
    <c:plotVisOnly val="0"/>
    <c:dispBlanksAs val="gap"/>
    <c:showDLblsOverMax val="0"/>
  </c:chart>
  <c:spPr>
    <a:solidFill>
      <a:srgbClr val="FFFFFF"/>
    </a:solid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12616742550188501"/>
          <c:w val="1"/>
          <c:h val="0.80716492380228699"/>
        </c:manualLayout>
      </c:layout>
      <c:barChart>
        <c:barDir val="col"/>
        <c:grouping val="clustered"/>
        <c:varyColors val="0"/>
        <c:ser>
          <c:idx val="0"/>
          <c:order val="0"/>
          <c:tx>
            <c:strRef>
              <c:f>Sheet1!$B$1</c:f>
              <c:strCache>
                <c:ptCount val="1"/>
                <c:pt idx="0">
                  <c:v>Total Games</c:v>
                </c:pt>
              </c:strCache>
            </c:strRef>
          </c:tx>
          <c:spPr>
            <a:solidFill>
              <a:srgbClr val="00B600">
                <a:lumMod val="75000"/>
              </a:srgbClr>
            </a:solidFill>
            <a:ln w="6350">
              <a:solidFill>
                <a:srgbClr val="FFFFFF"/>
              </a:solidFill>
            </a:ln>
            <a:effectLst/>
          </c:spPr>
          <c:invertIfNegative val="0"/>
          <c:dPt>
            <c:idx val="0"/>
            <c:invertIfNegative val="0"/>
            <c:bubble3D val="0"/>
            <c:extLst>
              <c:ext xmlns:c16="http://schemas.microsoft.com/office/drawing/2014/chart" uri="{C3380CC4-5D6E-409C-BE32-E72D297353CC}">
                <c16:uniqueId val="{00000000-54D2-4D32-B8E2-C97AF7E58897}"/>
              </c:ext>
            </c:extLst>
          </c:dPt>
          <c:dPt>
            <c:idx val="1"/>
            <c:invertIfNegative val="0"/>
            <c:bubble3D val="0"/>
            <c:extLst>
              <c:ext xmlns:c16="http://schemas.microsoft.com/office/drawing/2014/chart" uri="{C3380CC4-5D6E-409C-BE32-E72D297353CC}">
                <c16:uniqueId val="{00000001-54D2-4D32-B8E2-C97AF7E58897}"/>
              </c:ext>
            </c:extLst>
          </c:dPt>
          <c:dPt>
            <c:idx val="2"/>
            <c:invertIfNegative val="0"/>
            <c:bubble3D val="0"/>
            <c:extLst>
              <c:ext xmlns:c16="http://schemas.microsoft.com/office/drawing/2014/chart" uri="{C3380CC4-5D6E-409C-BE32-E72D297353CC}">
                <c16:uniqueId val="{00000002-54D2-4D32-B8E2-C97AF7E58897}"/>
              </c:ext>
            </c:extLst>
          </c:dPt>
          <c:dPt>
            <c:idx val="7"/>
            <c:invertIfNegative val="0"/>
            <c:bubble3D val="0"/>
            <c:extLst>
              <c:ext xmlns:c16="http://schemas.microsoft.com/office/drawing/2014/chart" uri="{C3380CC4-5D6E-409C-BE32-E72D297353CC}">
                <c16:uniqueId val="{00000005-54D2-4D32-B8E2-C97AF7E58897}"/>
              </c:ext>
            </c:extLst>
          </c:dPt>
          <c:dPt>
            <c:idx val="8"/>
            <c:invertIfNegative val="0"/>
            <c:bubble3D val="0"/>
            <c:extLst>
              <c:ext xmlns:c16="http://schemas.microsoft.com/office/drawing/2014/chart" uri="{C3380CC4-5D6E-409C-BE32-E72D297353CC}">
                <c16:uniqueId val="{00000006-54D2-4D32-B8E2-C97AF7E58897}"/>
              </c:ext>
            </c:extLst>
          </c:dPt>
          <c:dPt>
            <c:idx val="9"/>
            <c:invertIfNegative val="0"/>
            <c:bubble3D val="0"/>
            <c:extLst>
              <c:ext xmlns:c16="http://schemas.microsoft.com/office/drawing/2014/chart" uri="{C3380CC4-5D6E-409C-BE32-E72D297353CC}">
                <c16:uniqueId val="{00000007-54D2-4D32-B8E2-C97AF7E58897}"/>
              </c:ext>
            </c:extLst>
          </c:dPt>
          <c:dPt>
            <c:idx val="10"/>
            <c:invertIfNegative val="0"/>
            <c:bubble3D val="0"/>
            <c:extLst>
              <c:ext xmlns:c16="http://schemas.microsoft.com/office/drawing/2014/chart" uri="{C3380CC4-5D6E-409C-BE32-E72D297353CC}">
                <c16:uniqueId val="{00000008-54D2-4D32-B8E2-C97AF7E58897}"/>
              </c:ext>
            </c:extLst>
          </c:dPt>
          <c:dPt>
            <c:idx val="11"/>
            <c:invertIfNegative val="0"/>
            <c:bubble3D val="0"/>
            <c:extLst>
              <c:ext xmlns:c16="http://schemas.microsoft.com/office/drawing/2014/chart" uri="{C3380CC4-5D6E-409C-BE32-E72D297353CC}">
                <c16:uniqueId val="{00000009-54D2-4D32-B8E2-C97AF7E58897}"/>
              </c:ext>
            </c:extLst>
          </c:dPt>
          <c:dPt>
            <c:idx val="12"/>
            <c:invertIfNegative val="0"/>
            <c:bubble3D val="0"/>
            <c:extLst>
              <c:ext xmlns:c16="http://schemas.microsoft.com/office/drawing/2014/chart" uri="{C3380CC4-5D6E-409C-BE32-E72D297353CC}">
                <c16:uniqueId val="{0000000A-54D2-4D32-B8E2-C97AF7E58897}"/>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D2-4D32-B8E2-C97AF7E58897}"/>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4D2-4D32-B8E2-C97AF7E58897}"/>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4D2-4D32-B8E2-C97AF7E58897}"/>
                </c:ext>
              </c:extLst>
            </c:dLbl>
            <c:spPr>
              <a:noFill/>
              <a:ln>
                <a:noFill/>
              </a:ln>
              <a:effectLst/>
            </c:sp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Sheet1!$A$2:$A$4</c:f>
              <c:strCache>
                <c:ptCount val="3"/>
                <c:pt idx="0">
                  <c:v>52 w/e 07 Apr 19</c:v>
                </c:pt>
                <c:pt idx="1">
                  <c:v>52 w/e 05 Apr 20</c:v>
                </c:pt>
                <c:pt idx="2">
                  <c:v>52 w/e 04 Apr 21</c:v>
                </c:pt>
              </c:strCache>
            </c:strRef>
          </c:cat>
          <c:val>
            <c:numRef>
              <c:f>Sheet1!$B$2:$B$4</c:f>
              <c:numCache>
                <c:formatCode>0.0</c:formatCode>
                <c:ptCount val="3"/>
                <c:pt idx="0">
                  <c:v>16.899999999999999</c:v>
                </c:pt>
                <c:pt idx="1">
                  <c:v>15.4</c:v>
                </c:pt>
                <c:pt idx="2">
                  <c:v>18.3</c:v>
                </c:pt>
              </c:numCache>
            </c:numRef>
          </c:val>
          <c:extLst>
            <c:ext xmlns:c16="http://schemas.microsoft.com/office/drawing/2014/chart" uri="{C3380CC4-5D6E-409C-BE32-E72D297353CC}">
              <c16:uniqueId val="{0000000B-54D2-4D32-B8E2-C97AF7E58897}"/>
            </c:ext>
          </c:extLst>
        </c:ser>
        <c:ser>
          <c:idx val="1"/>
          <c:order val="1"/>
          <c:tx>
            <c:strRef>
              <c:f>Sheet1!$C$1</c:f>
              <c:strCache>
                <c:ptCount val="1"/>
                <c:pt idx="0">
                  <c:v>  Mint Games  </c:v>
                </c:pt>
              </c:strCache>
            </c:strRef>
          </c:tx>
          <c:spPr>
            <a:solidFill>
              <a:srgbClr val="92D050"/>
            </a:solidFill>
            <a:ln w="6350">
              <a:solidFill>
                <a:srgbClr val="FFFFFF"/>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52 w/e 07 Apr 19</c:v>
                </c:pt>
                <c:pt idx="1">
                  <c:v>52 w/e 05 Apr 20</c:v>
                </c:pt>
                <c:pt idx="2">
                  <c:v>52 w/e 04 Apr 21</c:v>
                </c:pt>
              </c:strCache>
            </c:strRef>
          </c:cat>
          <c:val>
            <c:numRef>
              <c:f>Sheet1!$C$2:$C$4</c:f>
              <c:numCache>
                <c:formatCode>0.0</c:formatCode>
                <c:ptCount val="3"/>
                <c:pt idx="0">
                  <c:v>13.3</c:v>
                </c:pt>
                <c:pt idx="1">
                  <c:v>11.6</c:v>
                </c:pt>
                <c:pt idx="2">
                  <c:v>11.8</c:v>
                </c:pt>
              </c:numCache>
            </c:numRef>
          </c:val>
          <c:extLst>
            <c:ext xmlns:c16="http://schemas.microsoft.com/office/drawing/2014/chart" uri="{C3380CC4-5D6E-409C-BE32-E72D297353CC}">
              <c16:uniqueId val="{0000000C-54D2-4D32-B8E2-C97AF7E58897}"/>
            </c:ext>
          </c:extLst>
        </c:ser>
        <c:ser>
          <c:idx val="2"/>
          <c:order val="2"/>
          <c:tx>
            <c:strRef>
              <c:f>Sheet1!$D$1</c:f>
              <c:strCache>
                <c:ptCount val="1"/>
                <c:pt idx="0">
                  <c:v> Digital Games  </c:v>
                </c:pt>
              </c:strCache>
            </c:strRef>
          </c:tx>
          <c:spPr>
            <a:solidFill>
              <a:srgbClr val="00B600">
                <a:lumMod val="20000"/>
                <a:lumOff val="80000"/>
              </a:srgbClr>
            </a:solidFill>
            <a:ln w="6350">
              <a:solidFill>
                <a:srgbClr val="FFFFFF"/>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52 w/e 07 Apr 19</c:v>
                </c:pt>
                <c:pt idx="1">
                  <c:v>52 w/e 05 Apr 20</c:v>
                </c:pt>
                <c:pt idx="2">
                  <c:v>52 w/e 04 Apr 21</c:v>
                </c:pt>
              </c:strCache>
            </c:strRef>
          </c:cat>
          <c:val>
            <c:numRef>
              <c:f>Sheet1!$D$2:$D$4</c:f>
              <c:numCache>
                <c:formatCode>0.0</c:formatCode>
                <c:ptCount val="3"/>
                <c:pt idx="0">
                  <c:v>7.1</c:v>
                </c:pt>
                <c:pt idx="1">
                  <c:v>7.5</c:v>
                </c:pt>
                <c:pt idx="2">
                  <c:v>11.1</c:v>
                </c:pt>
              </c:numCache>
            </c:numRef>
          </c:val>
          <c:extLst>
            <c:ext xmlns:c16="http://schemas.microsoft.com/office/drawing/2014/chart" uri="{C3380CC4-5D6E-409C-BE32-E72D297353CC}">
              <c16:uniqueId val="{0000000D-54D2-4D32-B8E2-C97AF7E58897}"/>
            </c:ext>
          </c:extLst>
        </c:ser>
        <c:dLbls>
          <c:dLblPos val="outEnd"/>
          <c:showLegendKey val="0"/>
          <c:showVal val="1"/>
          <c:showCatName val="0"/>
          <c:showSerName val="0"/>
          <c:showPercent val="0"/>
          <c:showBubbleSize val="0"/>
        </c:dLbls>
        <c:gapWidth val="500"/>
        <c:overlap val="-50"/>
        <c:axId val="351810248"/>
        <c:axId val="351810640"/>
      </c:barChart>
      <c:catAx>
        <c:axId val="351810248"/>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vert="horz"/>
          <a:lstStyle/>
          <a:p>
            <a:pPr>
              <a:defRPr/>
            </a:pPr>
            <a:endParaRPr lang="en-US"/>
          </a:p>
        </c:txPr>
        <c:crossAx val="351810640"/>
        <c:crosses val="autoZero"/>
        <c:auto val="1"/>
        <c:lblAlgn val="ctr"/>
        <c:lblOffset val="100"/>
        <c:noMultiLvlLbl val="0"/>
      </c:catAx>
      <c:valAx>
        <c:axId val="351810640"/>
        <c:scaling>
          <c:orientation val="minMax"/>
        </c:scaling>
        <c:delete val="1"/>
        <c:axPos val="l"/>
        <c:numFmt formatCode="0.0" sourceLinked="1"/>
        <c:majorTickMark val="out"/>
        <c:minorTickMark val="none"/>
        <c:tickLblPos val="nextTo"/>
        <c:crossAx val="351810248"/>
        <c:crosses val="autoZero"/>
        <c:crossBetween val="between"/>
      </c:valAx>
      <c:spPr>
        <a:noFill/>
        <a:ln>
          <a:noFill/>
        </a:ln>
        <a:effectLst/>
      </c:spPr>
    </c:plotArea>
    <c:legend>
      <c:legendPos val="t"/>
      <c:legendEntry>
        <c:idx val="0"/>
        <c:txPr>
          <a:bodyPr/>
          <a:lstStyle/>
          <a:p>
            <a:pPr>
              <a:defRPr sz="1400">
                <a:solidFill>
                  <a:srgbClr val="333333"/>
                </a:solidFill>
              </a:defRPr>
            </a:pPr>
            <a:endParaRPr lang="en-US"/>
          </a:p>
        </c:txPr>
      </c:legendEntry>
      <c:legendEntry>
        <c:idx val="1"/>
        <c:txPr>
          <a:bodyPr/>
          <a:lstStyle/>
          <a:p>
            <a:pPr>
              <a:defRPr sz="1400">
                <a:solidFill>
                  <a:srgbClr val="333333"/>
                </a:solidFill>
              </a:defRPr>
            </a:pPr>
            <a:endParaRPr lang="en-US"/>
          </a:p>
        </c:txPr>
      </c:legendEntry>
      <c:legendEntry>
        <c:idx val="2"/>
        <c:txPr>
          <a:bodyPr/>
          <a:lstStyle/>
          <a:p>
            <a:pPr>
              <a:defRPr sz="1400">
                <a:solidFill>
                  <a:srgbClr val="333333"/>
                </a:solidFill>
              </a:defRPr>
            </a:pPr>
            <a:endParaRPr lang="en-US"/>
          </a:p>
        </c:txPr>
      </c:legendEntry>
      <c:layout>
        <c:manualLayout>
          <c:xMode val="edge"/>
          <c:yMode val="edge"/>
          <c:x val="0.31030734800813597"/>
          <c:y val="0.11597748081269027"/>
          <c:w val="0.37270924235722247"/>
          <c:h val="5.3933547919679699E-2"/>
        </c:manualLayout>
      </c:layout>
      <c:overlay val="0"/>
      <c:txPr>
        <a:bodyPr/>
        <a:lstStyle/>
        <a:p>
          <a:pPr>
            <a:defRPr sz="1400"/>
          </a:pPr>
          <a:endParaRPr lang="en-US"/>
        </a:p>
      </c:txPr>
    </c:legend>
    <c:plotVisOnly val="1"/>
    <c:dispBlanksAs val="gap"/>
    <c:showDLblsOverMax val="0"/>
  </c:chart>
  <c:spPr>
    <a:noFill/>
    <a:ln>
      <a:noFill/>
    </a:ln>
    <a:effectLst/>
  </c:spPr>
  <c:txPr>
    <a:bodyPr/>
    <a:lstStyle/>
    <a:p>
      <a:pPr>
        <a:defRPr sz="1000">
          <a:solidFill>
            <a:srgbClr val="333333"/>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058378345568381"/>
          <c:y val="8.2294795131995654E-2"/>
          <c:w val="0.81102352659640531"/>
          <c:h val="0.88278466975882541"/>
        </c:manualLayout>
      </c:layout>
      <c:barChart>
        <c:barDir val="bar"/>
        <c:grouping val="clustered"/>
        <c:varyColors val="0"/>
        <c:ser>
          <c:idx val="0"/>
          <c:order val="0"/>
          <c:tx>
            <c:strRef>
              <c:f>Sheet1!$B$1</c:f>
              <c:strCache>
                <c:ptCount val="1"/>
                <c:pt idx="0">
                  <c:v>Series 1</c:v>
                </c:pt>
              </c:strCache>
            </c:strRef>
          </c:tx>
          <c:spPr>
            <a:solidFill>
              <a:srgbClr val="802AB7">
                <a:lumMod val="50000"/>
              </a:srgbClr>
            </a:solidFill>
            <a:ln w="6350">
              <a:solidFill>
                <a:srgbClr val="FFFFFF"/>
              </a:solidFill>
            </a:ln>
          </c:spPr>
          <c:invertIfNegative val="0"/>
          <c:dPt>
            <c:idx val="0"/>
            <c:invertIfNegative val="0"/>
            <c:bubble3D val="0"/>
            <c:spPr>
              <a:solidFill>
                <a:srgbClr val="00D200"/>
              </a:solidFill>
              <a:ln w="6350">
                <a:solidFill>
                  <a:srgbClr val="FFFFFF"/>
                </a:solidFill>
              </a:ln>
            </c:spPr>
            <c:extLst>
              <c:ext xmlns:c16="http://schemas.microsoft.com/office/drawing/2014/chart" uri="{C3380CC4-5D6E-409C-BE32-E72D297353CC}">
                <c16:uniqueId val="{00000009-B765-453C-9B84-B541435BB5AA}"/>
              </c:ext>
            </c:extLst>
          </c:dPt>
          <c:dPt>
            <c:idx val="1"/>
            <c:invertIfNegative val="0"/>
            <c:bubble3D val="0"/>
            <c:spPr>
              <a:solidFill>
                <a:srgbClr val="00D200"/>
              </a:solidFill>
              <a:ln w="6350">
                <a:solidFill>
                  <a:srgbClr val="FFFFFF"/>
                </a:solidFill>
              </a:ln>
            </c:spPr>
            <c:extLst>
              <c:ext xmlns:c16="http://schemas.microsoft.com/office/drawing/2014/chart" uri="{C3380CC4-5D6E-409C-BE32-E72D297353CC}">
                <c16:uniqueId val="{0000000A-B765-453C-9B84-B541435BB5AA}"/>
              </c:ext>
            </c:extLst>
          </c:dPt>
          <c:dPt>
            <c:idx val="2"/>
            <c:invertIfNegative val="0"/>
            <c:bubble3D val="0"/>
            <c:spPr>
              <a:solidFill>
                <a:srgbClr val="7CFF7C"/>
              </a:solidFill>
              <a:ln w="6350">
                <a:solidFill>
                  <a:srgbClr val="FFFFFF"/>
                </a:solidFill>
              </a:ln>
            </c:spPr>
            <c:extLst>
              <c:ext xmlns:c16="http://schemas.microsoft.com/office/drawing/2014/chart" uri="{C3380CC4-5D6E-409C-BE32-E72D297353CC}">
                <c16:uniqueId val="{0000000B-B765-453C-9B84-B541435BB5AA}"/>
              </c:ext>
            </c:extLst>
          </c:dPt>
          <c:dPt>
            <c:idx val="3"/>
            <c:invertIfNegative val="0"/>
            <c:bubble3D val="0"/>
            <c:spPr>
              <a:solidFill>
                <a:srgbClr val="333333"/>
              </a:solidFill>
              <a:ln w="6350">
                <a:solidFill>
                  <a:srgbClr val="FFFFFF"/>
                </a:solidFill>
              </a:ln>
            </c:spPr>
            <c:extLst>
              <c:ext xmlns:c16="http://schemas.microsoft.com/office/drawing/2014/chart" uri="{C3380CC4-5D6E-409C-BE32-E72D297353CC}">
                <c16:uniqueId val="{0000000C-B765-453C-9B84-B541435BB5AA}"/>
              </c:ext>
            </c:extLst>
          </c:dPt>
          <c:dPt>
            <c:idx val="4"/>
            <c:invertIfNegative val="0"/>
            <c:bubble3D val="0"/>
            <c:spPr>
              <a:solidFill>
                <a:srgbClr val="7CFF7C"/>
              </a:solidFill>
              <a:ln w="6350">
                <a:solidFill>
                  <a:srgbClr val="FFFFFF"/>
                </a:solidFill>
              </a:ln>
            </c:spPr>
            <c:extLst>
              <c:ext xmlns:c16="http://schemas.microsoft.com/office/drawing/2014/chart" uri="{C3380CC4-5D6E-409C-BE32-E72D297353CC}">
                <c16:uniqueId val="{00000000-810B-47F4-8DF7-53C63DCB1709}"/>
              </c:ext>
            </c:extLst>
          </c:dPt>
          <c:dPt>
            <c:idx val="5"/>
            <c:invertIfNegative val="0"/>
            <c:bubble3D val="0"/>
            <c:spPr>
              <a:solidFill>
                <a:srgbClr val="BDFFBD"/>
              </a:solidFill>
              <a:ln w="6350">
                <a:solidFill>
                  <a:srgbClr val="FFFFFF"/>
                </a:solidFill>
              </a:ln>
            </c:spPr>
            <c:extLst>
              <c:ext xmlns:c16="http://schemas.microsoft.com/office/drawing/2014/chart" uri="{C3380CC4-5D6E-409C-BE32-E72D297353CC}">
                <c16:uniqueId val="{0000000D-B765-453C-9B84-B541435BB5AA}"/>
              </c:ext>
            </c:extLst>
          </c:dPt>
          <c:dPt>
            <c:idx val="6"/>
            <c:invertIfNegative val="0"/>
            <c:bubble3D val="0"/>
            <c:spPr>
              <a:solidFill>
                <a:srgbClr val="00B600">
                  <a:lumMod val="20000"/>
                  <a:lumOff val="80000"/>
                </a:srgbClr>
              </a:solidFill>
              <a:ln w="6350">
                <a:solidFill>
                  <a:srgbClr val="FFFFFF"/>
                </a:solidFill>
              </a:ln>
            </c:spPr>
            <c:extLst>
              <c:ext xmlns:c16="http://schemas.microsoft.com/office/drawing/2014/chart" uri="{C3380CC4-5D6E-409C-BE32-E72D297353CC}">
                <c16:uniqueId val="{0000000E-B765-453C-9B84-B541435BB5AA}"/>
              </c:ext>
            </c:extLst>
          </c:dPt>
          <c:dPt>
            <c:idx val="7"/>
            <c:invertIfNegative val="0"/>
            <c:bubble3D val="0"/>
            <c:spPr>
              <a:solidFill>
                <a:srgbClr val="00B600">
                  <a:lumMod val="20000"/>
                  <a:lumOff val="80000"/>
                </a:srgbClr>
              </a:solidFill>
              <a:ln w="6350">
                <a:solidFill>
                  <a:srgbClr val="FFFFFF"/>
                </a:solidFill>
              </a:ln>
            </c:spPr>
            <c:extLst>
              <c:ext xmlns:c16="http://schemas.microsoft.com/office/drawing/2014/chart" uri="{C3380CC4-5D6E-409C-BE32-E72D297353CC}">
                <c16:uniqueId val="{0000000F-B765-453C-9B84-B541435BB5AA}"/>
              </c:ext>
            </c:extLst>
          </c:dPt>
          <c:dPt>
            <c:idx val="8"/>
            <c:invertIfNegative val="0"/>
            <c:bubble3D val="0"/>
            <c:spPr>
              <a:solidFill>
                <a:srgbClr val="FFFFFF">
                  <a:lumMod val="85000"/>
                </a:srgbClr>
              </a:solidFill>
              <a:ln w="6350">
                <a:solidFill>
                  <a:srgbClr val="FFFFFF"/>
                </a:solidFill>
              </a:ln>
            </c:spPr>
            <c:extLst>
              <c:ext xmlns:c16="http://schemas.microsoft.com/office/drawing/2014/chart" uri="{C3380CC4-5D6E-409C-BE32-E72D297353CC}">
                <c16:uniqueId val="{00000010-B765-453C-9B84-B541435BB5AA}"/>
              </c:ext>
            </c:extLst>
          </c:dPt>
          <c:dPt>
            <c:idx val="9"/>
            <c:invertIfNegative val="0"/>
            <c:bubble3D val="0"/>
            <c:spPr>
              <a:solidFill>
                <a:srgbClr val="D9D9D9"/>
              </a:solidFill>
              <a:ln w="6350">
                <a:solidFill>
                  <a:srgbClr val="FFFFFF"/>
                </a:solidFill>
              </a:ln>
            </c:spPr>
            <c:extLst>
              <c:ext xmlns:c16="http://schemas.microsoft.com/office/drawing/2014/chart" uri="{C3380CC4-5D6E-409C-BE32-E72D297353CC}">
                <c16:uniqueId val="{00000000-521F-44F4-A441-8CABD0F85399}"/>
              </c:ext>
            </c:extLst>
          </c:dPt>
          <c:dLbls>
            <c:dLbl>
              <c:idx val="3"/>
              <c:spPr>
                <a:noFill/>
                <a:ln>
                  <a:noFill/>
                </a:ln>
                <a:effectLst/>
              </c:spPr>
              <c:txPr>
                <a:bodyPr wrap="square" lIns="38100" tIns="19050" rIns="38100" bIns="19050" anchor="ctr">
                  <a:spAutoFit/>
                </a:bodyPr>
                <a:lstStyle/>
                <a:p>
                  <a:pPr>
                    <a:defRPr>
                      <a:solidFill>
                        <a:schemeClr val="bg1"/>
                      </a:solidFill>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C-B765-453C-9B84-B541435BB5AA}"/>
                </c:ext>
              </c:extLst>
            </c:dLbl>
            <c:dLbl>
              <c:idx val="7"/>
              <c:spPr>
                <a:noFill/>
                <a:ln>
                  <a:noFill/>
                </a:ln>
                <a:effectLst/>
              </c:spPr>
              <c:txPr>
                <a:bodyPr wrap="square" lIns="38100" tIns="19050" rIns="38100" bIns="19050" anchor="ctr">
                  <a:spAutoFit/>
                </a:bodyPr>
                <a:lstStyle/>
                <a:p>
                  <a:pPr>
                    <a:defRPr>
                      <a:solidFill>
                        <a:schemeClr val="tx1"/>
                      </a:solidFill>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F-B765-453C-9B84-B541435BB5AA}"/>
                </c:ext>
              </c:extLst>
            </c:dLbl>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 Young Family  </c:v>
                </c:pt>
                <c:pt idx="1">
                  <c:v> Teenager  </c:v>
                </c:pt>
                <c:pt idx="2">
                  <c:v> Empty Nest  </c:v>
                </c:pt>
                <c:pt idx="3">
                  <c:v>Total Transactional Games  </c:v>
                </c:pt>
                <c:pt idx="4">
                  <c:v> Older Pre-Family  </c:v>
                </c:pt>
                <c:pt idx="5">
                  <c:v> Middle Family  </c:v>
                </c:pt>
                <c:pt idx="6">
                  <c:v> Younger Pre-Family  </c:v>
                </c:pt>
                <c:pt idx="7">
                  <c:v> Older Dependents  </c:v>
                </c:pt>
                <c:pt idx="8">
                  <c:v> Older Family  </c:v>
                </c:pt>
                <c:pt idx="9">
                  <c:v> Retired  </c:v>
                </c:pt>
              </c:strCache>
            </c:strRef>
          </c:cat>
          <c:val>
            <c:numRef>
              <c:f>Sheet1!$B$2:$B$11</c:f>
              <c:numCache>
                <c:formatCode>0.0</c:formatCode>
                <c:ptCount val="10"/>
                <c:pt idx="0">
                  <c:v>133.84615384615387</c:v>
                </c:pt>
                <c:pt idx="1">
                  <c:v>82.418546655275122</c:v>
                </c:pt>
                <c:pt idx="2">
                  <c:v>37.848716169326856</c:v>
                </c:pt>
                <c:pt idx="3">
                  <c:v>27.499211360831467</c:v>
                </c:pt>
                <c:pt idx="4">
                  <c:v>25.401721664275456</c:v>
                </c:pt>
                <c:pt idx="5">
                  <c:v>23.842639217224448</c:v>
                </c:pt>
                <c:pt idx="6">
                  <c:v>23.264358655966788</c:v>
                </c:pt>
                <c:pt idx="7">
                  <c:v>16.374884403201627</c:v>
                </c:pt>
                <c:pt idx="8">
                  <c:v>16.341180504388042</c:v>
                </c:pt>
                <c:pt idx="9">
                  <c:v>3.0417149478563221</c:v>
                </c:pt>
              </c:numCache>
            </c:numRef>
          </c:val>
          <c:extLst>
            <c:ext xmlns:c16="http://schemas.microsoft.com/office/drawing/2014/chart" uri="{C3380CC4-5D6E-409C-BE32-E72D297353CC}">
              <c16:uniqueId val="{00000001-810B-47F4-8DF7-53C63DCB1709}"/>
            </c:ext>
          </c:extLst>
        </c:ser>
        <c:dLbls>
          <c:dLblPos val="inEnd"/>
          <c:showLegendKey val="0"/>
          <c:showVal val="1"/>
          <c:showCatName val="0"/>
          <c:showSerName val="0"/>
          <c:showPercent val="0"/>
          <c:showBubbleSize val="0"/>
        </c:dLbls>
        <c:gapWidth val="20"/>
        <c:axId val="352427984"/>
        <c:axId val="352428376"/>
      </c:barChart>
      <c:catAx>
        <c:axId val="352427984"/>
        <c:scaling>
          <c:orientation val="maxMin"/>
        </c:scaling>
        <c:delete val="0"/>
        <c:axPos val="l"/>
        <c:numFmt formatCode="General" sourceLinked="1"/>
        <c:majorTickMark val="none"/>
        <c:minorTickMark val="none"/>
        <c:tickLblPos val="nextTo"/>
        <c:spPr>
          <a:ln>
            <a:noFill/>
          </a:ln>
        </c:spPr>
        <c:txPr>
          <a:bodyPr/>
          <a:lstStyle/>
          <a:p>
            <a:pPr algn="r">
              <a:defRPr/>
            </a:pPr>
            <a:endParaRPr lang="en-US"/>
          </a:p>
        </c:txPr>
        <c:crossAx val="352428376"/>
        <c:crosses val="autoZero"/>
        <c:auto val="1"/>
        <c:lblAlgn val="ctr"/>
        <c:lblOffset val="100"/>
        <c:noMultiLvlLbl val="0"/>
      </c:catAx>
      <c:valAx>
        <c:axId val="352428376"/>
        <c:scaling>
          <c:orientation val="minMax"/>
        </c:scaling>
        <c:delete val="1"/>
        <c:axPos val="t"/>
        <c:numFmt formatCode="0.0" sourceLinked="1"/>
        <c:majorTickMark val="none"/>
        <c:minorTickMark val="none"/>
        <c:tickLblPos val="nextTo"/>
        <c:crossAx val="352427984"/>
        <c:crosses val="autoZero"/>
        <c:crossBetween val="between"/>
      </c:valAx>
    </c:plotArea>
    <c:plotVisOnly val="1"/>
    <c:dispBlanksAs val="gap"/>
    <c:showDLblsOverMax val="0"/>
  </c:chart>
  <c:txPr>
    <a:bodyPr/>
    <a:lstStyle/>
    <a:p>
      <a:pPr>
        <a:defRPr sz="1200">
          <a:solidFill>
            <a:schemeClr val="tx1"/>
          </a:solidFill>
          <a:latin typeface="Arial" panose="020B0604020202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548359683609903"/>
          <c:y val="8.4266511327869817E-2"/>
          <c:w val="0.62759728434952322"/>
          <c:h val="0.77897449729404877"/>
        </c:manualLayout>
      </c:layout>
      <c:doughnutChart>
        <c:varyColors val="1"/>
        <c:ser>
          <c:idx val="0"/>
          <c:order val="0"/>
          <c:tx>
            <c:strRef>
              <c:f>Sheet1!$B$1</c:f>
              <c:strCache>
                <c:ptCount val="1"/>
                <c:pt idx="0">
                  <c:v>Series 1</c:v>
                </c:pt>
              </c:strCache>
            </c:strRef>
          </c:tx>
          <c:spPr>
            <a:ln w="6350">
              <a:solidFill>
                <a:srgbClr val="FFFFFF"/>
              </a:solidFill>
            </a:ln>
          </c:spPr>
          <c:dPt>
            <c:idx val="0"/>
            <c:bubble3D val="0"/>
            <c:spPr>
              <a:solidFill>
                <a:srgbClr val="66E466"/>
              </a:solidFill>
              <a:ln w="6350">
                <a:solidFill>
                  <a:srgbClr val="FFFFFF"/>
                </a:solidFill>
              </a:ln>
            </c:spPr>
            <c:extLst>
              <c:ext xmlns:c16="http://schemas.microsoft.com/office/drawing/2014/chart" uri="{C3380CC4-5D6E-409C-BE32-E72D297353CC}">
                <c16:uniqueId val="{00000001-0DA1-4802-A528-A599D901FD7F}"/>
              </c:ext>
            </c:extLst>
          </c:dPt>
          <c:dPt>
            <c:idx val="1"/>
            <c:bubble3D val="0"/>
            <c:spPr>
              <a:solidFill>
                <a:srgbClr val="AEAE9F"/>
              </a:solidFill>
              <a:ln w="6350">
                <a:solidFill>
                  <a:srgbClr val="FFFFFF"/>
                </a:solidFill>
              </a:ln>
            </c:spPr>
            <c:extLst>
              <c:ext xmlns:c16="http://schemas.microsoft.com/office/drawing/2014/chart" uri="{C3380CC4-5D6E-409C-BE32-E72D297353CC}">
                <c16:uniqueId val="{00000003-0DA1-4802-A528-A599D901FD7F}"/>
              </c:ext>
            </c:extLst>
          </c:dPt>
          <c:dPt>
            <c:idx val="4"/>
            <c:bubble3D val="0"/>
            <c:spPr>
              <a:solidFill>
                <a:srgbClr val="802AB7">
                  <a:lumMod val="40000"/>
                  <a:lumOff val="60000"/>
                </a:srgbClr>
              </a:solidFill>
              <a:ln w="6350">
                <a:solidFill>
                  <a:srgbClr val="FFFFFF"/>
                </a:solidFill>
              </a:ln>
            </c:spPr>
            <c:extLst>
              <c:ext xmlns:c16="http://schemas.microsoft.com/office/drawing/2014/chart" uri="{C3380CC4-5D6E-409C-BE32-E72D297353CC}">
                <c16:uniqueId val="{00000009-0DA1-4802-A528-A599D901FD7F}"/>
              </c:ext>
            </c:extLst>
          </c:dPt>
          <c:dPt>
            <c:idx val="5"/>
            <c:bubble3D val="0"/>
            <c:spPr>
              <a:solidFill>
                <a:srgbClr val="802AB7">
                  <a:lumMod val="20000"/>
                  <a:lumOff val="80000"/>
                </a:srgbClr>
              </a:solidFill>
              <a:ln w="6350">
                <a:solidFill>
                  <a:srgbClr val="FFFFFF"/>
                </a:solidFill>
              </a:ln>
            </c:spPr>
            <c:extLst>
              <c:ext xmlns:c16="http://schemas.microsoft.com/office/drawing/2014/chart" uri="{C3380CC4-5D6E-409C-BE32-E72D297353CC}">
                <c16:uniqueId val="{0000000B-0DA1-4802-A528-A599D901FD7F}"/>
              </c:ext>
            </c:extLst>
          </c:dPt>
          <c:dLbls>
            <c:spPr>
              <a:noFill/>
              <a:ln>
                <a:noFill/>
              </a:ln>
              <a:effectLst/>
            </c:spPr>
            <c:txPr>
              <a:bodyPr/>
              <a:lstStyle/>
              <a:p>
                <a:pPr>
                  <a:defRPr sz="1100" b="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Physical Games</c:v>
                </c:pt>
                <c:pt idx="1">
                  <c:v>Digital Games</c:v>
                </c:pt>
              </c:strCache>
            </c:strRef>
          </c:cat>
          <c:val>
            <c:numRef>
              <c:f>Sheet1!$B$2:$B$3</c:f>
              <c:numCache>
                <c:formatCode>0%</c:formatCode>
                <c:ptCount val="2"/>
                <c:pt idx="0">
                  <c:v>0.61</c:v>
                </c:pt>
                <c:pt idx="1">
                  <c:v>0.39</c:v>
                </c:pt>
              </c:numCache>
            </c:numRef>
          </c:val>
          <c:extLst>
            <c:ext xmlns:c16="http://schemas.microsoft.com/office/drawing/2014/chart" uri="{C3380CC4-5D6E-409C-BE32-E72D297353CC}">
              <c16:uniqueId val="{0000000C-0DA1-4802-A528-A599D901FD7F}"/>
            </c:ext>
          </c:extLst>
        </c:ser>
        <c:dLbls>
          <c:showLegendKey val="0"/>
          <c:showVal val="1"/>
          <c:showCatName val="0"/>
          <c:showSerName val="0"/>
          <c:showPercent val="0"/>
          <c:showBubbleSize val="0"/>
          <c:showLeaderLines val="1"/>
        </c:dLbls>
        <c:firstSliceAng val="0"/>
        <c:holeSize val="70"/>
      </c:doughnutChart>
      <c:spPr>
        <a:ln w="12700"/>
      </c:spPr>
    </c:plotArea>
    <c:plotVisOnly val="1"/>
    <c:dispBlanksAs val="gap"/>
    <c:showDLblsOverMax val="0"/>
  </c:chart>
  <c:txPr>
    <a:bodyPr/>
    <a:lstStyle/>
    <a:p>
      <a:pPr>
        <a:defRPr sz="1200">
          <a:solidFill>
            <a:srgbClr val="333333"/>
          </a:solidFil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492682160372757"/>
          <c:y val="8.4266511327869817E-2"/>
          <c:w val="0.54867510827008059"/>
          <c:h val="0.87468129077728629"/>
        </c:manualLayout>
      </c:layout>
      <c:doughnutChart>
        <c:varyColors val="1"/>
        <c:ser>
          <c:idx val="0"/>
          <c:order val="0"/>
          <c:tx>
            <c:strRef>
              <c:f>Sheet1!$B$1</c:f>
              <c:strCache>
                <c:ptCount val="1"/>
                <c:pt idx="0">
                  <c:v>Series 1</c:v>
                </c:pt>
              </c:strCache>
            </c:strRef>
          </c:tx>
          <c:spPr>
            <a:ln w="6350">
              <a:solidFill>
                <a:srgbClr val="FFFFFF"/>
              </a:solidFill>
            </a:ln>
          </c:spPr>
          <c:dPt>
            <c:idx val="0"/>
            <c:bubble3D val="0"/>
            <c:spPr>
              <a:solidFill>
                <a:srgbClr val="66E466"/>
              </a:solidFill>
              <a:ln w="6350">
                <a:solidFill>
                  <a:srgbClr val="FFFFFF"/>
                </a:solidFill>
              </a:ln>
            </c:spPr>
            <c:extLst>
              <c:ext xmlns:c16="http://schemas.microsoft.com/office/drawing/2014/chart" uri="{C3380CC4-5D6E-409C-BE32-E72D297353CC}">
                <c16:uniqueId val="{00000001-714E-4083-9105-98E1C77F2CFA}"/>
              </c:ext>
            </c:extLst>
          </c:dPt>
          <c:dPt>
            <c:idx val="1"/>
            <c:bubble3D val="0"/>
            <c:spPr>
              <a:solidFill>
                <a:srgbClr val="AEAE9F"/>
              </a:solidFill>
              <a:ln w="6350">
                <a:solidFill>
                  <a:srgbClr val="FFFFFF"/>
                </a:solidFill>
              </a:ln>
            </c:spPr>
            <c:extLst>
              <c:ext xmlns:c16="http://schemas.microsoft.com/office/drawing/2014/chart" uri="{C3380CC4-5D6E-409C-BE32-E72D297353CC}">
                <c16:uniqueId val="{00000003-714E-4083-9105-98E1C77F2CFA}"/>
              </c:ext>
            </c:extLst>
          </c:dPt>
          <c:dPt>
            <c:idx val="4"/>
            <c:bubble3D val="0"/>
            <c:spPr>
              <a:solidFill>
                <a:srgbClr val="802AB7">
                  <a:lumMod val="40000"/>
                  <a:lumOff val="60000"/>
                </a:srgbClr>
              </a:solidFill>
              <a:ln w="6350">
                <a:solidFill>
                  <a:srgbClr val="FFFFFF"/>
                </a:solidFill>
              </a:ln>
            </c:spPr>
            <c:extLst>
              <c:ext xmlns:c16="http://schemas.microsoft.com/office/drawing/2014/chart" uri="{C3380CC4-5D6E-409C-BE32-E72D297353CC}">
                <c16:uniqueId val="{00000005-714E-4083-9105-98E1C77F2CFA}"/>
              </c:ext>
            </c:extLst>
          </c:dPt>
          <c:dPt>
            <c:idx val="5"/>
            <c:bubble3D val="0"/>
            <c:spPr>
              <a:solidFill>
                <a:srgbClr val="802AB7">
                  <a:lumMod val="20000"/>
                  <a:lumOff val="80000"/>
                </a:srgbClr>
              </a:solidFill>
              <a:ln w="6350">
                <a:solidFill>
                  <a:srgbClr val="FFFFFF"/>
                </a:solidFill>
              </a:ln>
            </c:spPr>
            <c:extLst>
              <c:ext xmlns:c16="http://schemas.microsoft.com/office/drawing/2014/chart" uri="{C3380CC4-5D6E-409C-BE32-E72D297353CC}">
                <c16:uniqueId val="{00000007-714E-4083-9105-98E1C77F2CFA}"/>
              </c:ext>
            </c:extLst>
          </c:dPt>
          <c:dLbls>
            <c:spPr>
              <a:noFill/>
              <a:ln>
                <a:noFill/>
              </a:ln>
              <a:effectLst/>
            </c:spPr>
            <c:txPr>
              <a:bodyPr/>
              <a:lstStyle/>
              <a:p>
                <a:pPr>
                  <a:defRPr sz="1100" b="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Physical Games</c:v>
                </c:pt>
                <c:pt idx="1">
                  <c:v>Digital Games</c:v>
                </c:pt>
              </c:strCache>
            </c:strRef>
          </c:cat>
          <c:val>
            <c:numRef>
              <c:f>Sheet1!$B$2:$B$3</c:f>
              <c:numCache>
                <c:formatCode>0%</c:formatCode>
                <c:ptCount val="2"/>
                <c:pt idx="0">
                  <c:v>0.52</c:v>
                </c:pt>
                <c:pt idx="1">
                  <c:v>0.49</c:v>
                </c:pt>
              </c:numCache>
            </c:numRef>
          </c:val>
          <c:extLst>
            <c:ext xmlns:c16="http://schemas.microsoft.com/office/drawing/2014/chart" uri="{C3380CC4-5D6E-409C-BE32-E72D297353CC}">
              <c16:uniqueId val="{00000008-714E-4083-9105-98E1C77F2CFA}"/>
            </c:ext>
          </c:extLst>
        </c:ser>
        <c:dLbls>
          <c:showLegendKey val="0"/>
          <c:showVal val="1"/>
          <c:showCatName val="0"/>
          <c:showSerName val="0"/>
          <c:showPercent val="0"/>
          <c:showBubbleSize val="0"/>
          <c:showLeaderLines val="1"/>
        </c:dLbls>
        <c:firstSliceAng val="0"/>
        <c:holeSize val="70"/>
      </c:doughnutChart>
      <c:spPr>
        <a:ln w="12700"/>
      </c:spPr>
    </c:plotArea>
    <c:plotVisOnly val="1"/>
    <c:dispBlanksAs val="gap"/>
    <c:showDLblsOverMax val="0"/>
  </c:chart>
  <c:txPr>
    <a:bodyPr/>
    <a:lstStyle/>
    <a:p>
      <a:pPr>
        <a:defRPr sz="1200">
          <a:solidFill>
            <a:srgbClr val="333333"/>
          </a:solidFil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548359683609903"/>
          <c:y val="8.4266511327869817E-2"/>
          <c:w val="0.62759728434952322"/>
          <c:h val="0.77897449729404877"/>
        </c:manualLayout>
      </c:layout>
      <c:doughnutChart>
        <c:varyColors val="1"/>
        <c:ser>
          <c:idx val="0"/>
          <c:order val="0"/>
          <c:tx>
            <c:strRef>
              <c:f>Sheet1!$B$1</c:f>
              <c:strCache>
                <c:ptCount val="1"/>
                <c:pt idx="0">
                  <c:v>Series 1</c:v>
                </c:pt>
              </c:strCache>
            </c:strRef>
          </c:tx>
          <c:spPr>
            <a:ln w="6350">
              <a:solidFill>
                <a:srgbClr val="FFFFFF"/>
              </a:solidFill>
            </a:ln>
          </c:spPr>
          <c:dPt>
            <c:idx val="0"/>
            <c:bubble3D val="0"/>
            <c:spPr>
              <a:solidFill>
                <a:srgbClr val="66E466"/>
              </a:solidFill>
              <a:ln w="6350">
                <a:solidFill>
                  <a:srgbClr val="FFFFFF"/>
                </a:solidFill>
              </a:ln>
            </c:spPr>
            <c:extLst>
              <c:ext xmlns:c16="http://schemas.microsoft.com/office/drawing/2014/chart" uri="{C3380CC4-5D6E-409C-BE32-E72D297353CC}">
                <c16:uniqueId val="{00000001-7B9C-4188-A149-8CECC8A859AA}"/>
              </c:ext>
            </c:extLst>
          </c:dPt>
          <c:dPt>
            <c:idx val="1"/>
            <c:bubble3D val="0"/>
            <c:spPr>
              <a:solidFill>
                <a:srgbClr val="AEAE9F"/>
              </a:solidFill>
              <a:ln w="6350">
                <a:solidFill>
                  <a:srgbClr val="FFFFFF"/>
                </a:solidFill>
              </a:ln>
            </c:spPr>
            <c:extLst>
              <c:ext xmlns:c16="http://schemas.microsoft.com/office/drawing/2014/chart" uri="{C3380CC4-5D6E-409C-BE32-E72D297353CC}">
                <c16:uniqueId val="{00000003-7B9C-4188-A149-8CECC8A859AA}"/>
              </c:ext>
            </c:extLst>
          </c:dPt>
          <c:dPt>
            <c:idx val="4"/>
            <c:bubble3D val="0"/>
            <c:spPr>
              <a:solidFill>
                <a:srgbClr val="802AB7">
                  <a:lumMod val="40000"/>
                  <a:lumOff val="60000"/>
                </a:srgbClr>
              </a:solidFill>
              <a:ln w="6350">
                <a:solidFill>
                  <a:srgbClr val="FFFFFF"/>
                </a:solidFill>
              </a:ln>
            </c:spPr>
            <c:extLst>
              <c:ext xmlns:c16="http://schemas.microsoft.com/office/drawing/2014/chart" uri="{C3380CC4-5D6E-409C-BE32-E72D297353CC}">
                <c16:uniqueId val="{00000005-7B9C-4188-A149-8CECC8A859AA}"/>
              </c:ext>
            </c:extLst>
          </c:dPt>
          <c:dPt>
            <c:idx val="5"/>
            <c:bubble3D val="0"/>
            <c:spPr>
              <a:solidFill>
                <a:srgbClr val="802AB7">
                  <a:lumMod val="20000"/>
                  <a:lumOff val="80000"/>
                </a:srgbClr>
              </a:solidFill>
              <a:ln w="6350">
                <a:solidFill>
                  <a:srgbClr val="FFFFFF"/>
                </a:solidFill>
              </a:ln>
            </c:spPr>
            <c:extLst>
              <c:ext xmlns:c16="http://schemas.microsoft.com/office/drawing/2014/chart" uri="{C3380CC4-5D6E-409C-BE32-E72D297353CC}">
                <c16:uniqueId val="{00000007-7B9C-4188-A149-8CECC8A859AA}"/>
              </c:ext>
            </c:extLst>
          </c:dPt>
          <c:dLbls>
            <c:spPr>
              <a:noFill/>
              <a:ln>
                <a:noFill/>
              </a:ln>
              <a:effectLst/>
            </c:spPr>
            <c:txPr>
              <a:bodyPr/>
              <a:lstStyle/>
              <a:p>
                <a:pPr>
                  <a:defRPr sz="1100" b="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Physical Games</c:v>
                </c:pt>
                <c:pt idx="1">
                  <c:v>Digital Games</c:v>
                </c:pt>
              </c:strCache>
            </c:strRef>
          </c:cat>
          <c:val>
            <c:numRef>
              <c:f>Sheet1!$B$2:$B$3</c:f>
              <c:numCache>
                <c:formatCode>0%</c:formatCode>
                <c:ptCount val="2"/>
                <c:pt idx="0">
                  <c:v>0.43</c:v>
                </c:pt>
                <c:pt idx="1">
                  <c:v>0.56999999999999995</c:v>
                </c:pt>
              </c:numCache>
            </c:numRef>
          </c:val>
          <c:extLst>
            <c:ext xmlns:c16="http://schemas.microsoft.com/office/drawing/2014/chart" uri="{C3380CC4-5D6E-409C-BE32-E72D297353CC}">
              <c16:uniqueId val="{00000008-7B9C-4188-A149-8CECC8A859AA}"/>
            </c:ext>
          </c:extLst>
        </c:ser>
        <c:dLbls>
          <c:showLegendKey val="0"/>
          <c:showVal val="1"/>
          <c:showCatName val="0"/>
          <c:showSerName val="0"/>
          <c:showPercent val="0"/>
          <c:showBubbleSize val="0"/>
          <c:showLeaderLines val="1"/>
        </c:dLbls>
        <c:firstSliceAng val="0"/>
        <c:holeSize val="70"/>
      </c:doughnutChart>
      <c:spPr>
        <a:ln w="12700"/>
      </c:spPr>
    </c:plotArea>
    <c:plotVisOnly val="1"/>
    <c:dispBlanksAs val="gap"/>
    <c:showDLblsOverMax val="0"/>
  </c:chart>
  <c:txPr>
    <a:bodyPr/>
    <a:lstStyle/>
    <a:p>
      <a:pPr>
        <a:defRPr sz="1200">
          <a:solidFill>
            <a:srgbClr val="333333"/>
          </a:solidFil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492682160372757"/>
          <c:y val="8.4266511327869817E-2"/>
          <c:w val="0.54867510827008059"/>
          <c:h val="0.87468129077728629"/>
        </c:manualLayout>
      </c:layout>
      <c:doughnutChart>
        <c:varyColors val="1"/>
        <c:ser>
          <c:idx val="0"/>
          <c:order val="0"/>
          <c:tx>
            <c:strRef>
              <c:f>Sheet1!$B$1</c:f>
              <c:strCache>
                <c:ptCount val="1"/>
                <c:pt idx="0">
                  <c:v>Series 1</c:v>
                </c:pt>
              </c:strCache>
            </c:strRef>
          </c:tx>
          <c:spPr>
            <a:ln w="6350">
              <a:solidFill>
                <a:srgbClr val="FFFFFF"/>
              </a:solidFill>
            </a:ln>
          </c:spPr>
          <c:dPt>
            <c:idx val="0"/>
            <c:bubble3D val="0"/>
            <c:spPr>
              <a:solidFill>
                <a:srgbClr val="66E466"/>
              </a:solidFill>
              <a:ln w="6350">
                <a:solidFill>
                  <a:srgbClr val="FFFFFF"/>
                </a:solidFill>
              </a:ln>
            </c:spPr>
            <c:extLst>
              <c:ext xmlns:c16="http://schemas.microsoft.com/office/drawing/2014/chart" uri="{C3380CC4-5D6E-409C-BE32-E72D297353CC}">
                <c16:uniqueId val="{00000001-4F22-44ED-AFAA-612BAA8478FA}"/>
              </c:ext>
            </c:extLst>
          </c:dPt>
          <c:dPt>
            <c:idx val="1"/>
            <c:bubble3D val="0"/>
            <c:spPr>
              <a:solidFill>
                <a:srgbClr val="AEAE9F"/>
              </a:solidFill>
              <a:ln w="6350">
                <a:solidFill>
                  <a:srgbClr val="FFFFFF"/>
                </a:solidFill>
              </a:ln>
            </c:spPr>
            <c:extLst>
              <c:ext xmlns:c16="http://schemas.microsoft.com/office/drawing/2014/chart" uri="{C3380CC4-5D6E-409C-BE32-E72D297353CC}">
                <c16:uniqueId val="{00000003-4F22-44ED-AFAA-612BAA8478FA}"/>
              </c:ext>
            </c:extLst>
          </c:dPt>
          <c:dPt>
            <c:idx val="4"/>
            <c:bubble3D val="0"/>
            <c:spPr>
              <a:solidFill>
                <a:srgbClr val="802AB7">
                  <a:lumMod val="40000"/>
                  <a:lumOff val="60000"/>
                </a:srgbClr>
              </a:solidFill>
              <a:ln w="6350">
                <a:solidFill>
                  <a:srgbClr val="FFFFFF"/>
                </a:solidFill>
              </a:ln>
            </c:spPr>
            <c:extLst>
              <c:ext xmlns:c16="http://schemas.microsoft.com/office/drawing/2014/chart" uri="{C3380CC4-5D6E-409C-BE32-E72D297353CC}">
                <c16:uniqueId val="{00000005-4F22-44ED-AFAA-612BAA8478FA}"/>
              </c:ext>
            </c:extLst>
          </c:dPt>
          <c:dPt>
            <c:idx val="5"/>
            <c:bubble3D val="0"/>
            <c:spPr>
              <a:solidFill>
                <a:srgbClr val="802AB7">
                  <a:lumMod val="20000"/>
                  <a:lumOff val="80000"/>
                </a:srgbClr>
              </a:solidFill>
              <a:ln w="6350">
                <a:solidFill>
                  <a:srgbClr val="FFFFFF"/>
                </a:solidFill>
              </a:ln>
            </c:spPr>
            <c:extLst>
              <c:ext xmlns:c16="http://schemas.microsoft.com/office/drawing/2014/chart" uri="{C3380CC4-5D6E-409C-BE32-E72D297353CC}">
                <c16:uniqueId val="{00000007-4F22-44ED-AFAA-612BAA8478FA}"/>
              </c:ext>
            </c:extLst>
          </c:dPt>
          <c:dLbls>
            <c:spPr>
              <a:noFill/>
              <a:ln>
                <a:noFill/>
              </a:ln>
              <a:effectLst/>
            </c:spPr>
            <c:txPr>
              <a:bodyPr/>
              <a:lstStyle/>
              <a:p>
                <a:pPr>
                  <a:defRPr sz="1100" b="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Physical Games</c:v>
                </c:pt>
                <c:pt idx="1">
                  <c:v>Digital Games</c:v>
                </c:pt>
              </c:strCache>
            </c:strRef>
          </c:cat>
          <c:val>
            <c:numRef>
              <c:f>Sheet1!$B$2:$B$3</c:f>
              <c:numCache>
                <c:formatCode>0%</c:formatCode>
                <c:ptCount val="2"/>
                <c:pt idx="0">
                  <c:v>0.33</c:v>
                </c:pt>
                <c:pt idx="1">
                  <c:v>0.67</c:v>
                </c:pt>
              </c:numCache>
            </c:numRef>
          </c:val>
          <c:extLst>
            <c:ext xmlns:c16="http://schemas.microsoft.com/office/drawing/2014/chart" uri="{C3380CC4-5D6E-409C-BE32-E72D297353CC}">
              <c16:uniqueId val="{00000008-4F22-44ED-AFAA-612BAA8478FA}"/>
            </c:ext>
          </c:extLst>
        </c:ser>
        <c:dLbls>
          <c:showLegendKey val="0"/>
          <c:showVal val="1"/>
          <c:showCatName val="0"/>
          <c:showSerName val="0"/>
          <c:showPercent val="0"/>
          <c:showBubbleSize val="0"/>
          <c:showLeaderLines val="1"/>
        </c:dLbls>
        <c:firstSliceAng val="0"/>
        <c:holeSize val="70"/>
      </c:doughnutChart>
      <c:spPr>
        <a:ln w="12700"/>
      </c:spPr>
    </c:plotArea>
    <c:plotVisOnly val="1"/>
    <c:dispBlanksAs val="gap"/>
    <c:showDLblsOverMax val="0"/>
  </c:chart>
  <c:txPr>
    <a:bodyPr/>
    <a:lstStyle/>
    <a:p>
      <a:pPr>
        <a:defRPr sz="1200">
          <a:solidFill>
            <a:srgbClr val="333333"/>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3259034656746534E-2"/>
          <c:y val="0.12616742550188501"/>
          <c:w val="0.95325483460009464"/>
          <c:h val="0.80716492380228699"/>
        </c:manualLayout>
      </c:layout>
      <c:barChart>
        <c:barDir val="col"/>
        <c:grouping val="clustered"/>
        <c:varyColors val="0"/>
        <c:ser>
          <c:idx val="0"/>
          <c:order val="0"/>
          <c:tx>
            <c:strRef>
              <c:f>Sheet1!$B$1</c:f>
              <c:strCache>
                <c:ptCount val="1"/>
                <c:pt idx="0">
                  <c:v>Series 1</c:v>
                </c:pt>
              </c:strCache>
            </c:strRef>
          </c:tx>
          <c:spPr>
            <a:solidFill>
              <a:srgbClr val="802AB7">
                <a:lumMod val="50000"/>
              </a:srgbClr>
            </a:solidFill>
            <a:ln w="6350">
              <a:solidFill>
                <a:srgbClr val="FFFFFF"/>
              </a:solidFill>
            </a:ln>
            <a:effectLst/>
          </c:spPr>
          <c:invertIfNegative val="0"/>
          <c:dPt>
            <c:idx val="0"/>
            <c:invertIfNegative val="0"/>
            <c:bubble3D val="0"/>
            <c:spPr>
              <a:solidFill>
                <a:srgbClr val="333333"/>
              </a:solidFill>
              <a:ln w="6350">
                <a:solidFill>
                  <a:srgbClr val="FFFFFF"/>
                </a:solidFill>
              </a:ln>
              <a:effectLst/>
            </c:spPr>
            <c:extLst>
              <c:ext xmlns:c16="http://schemas.microsoft.com/office/drawing/2014/chart" uri="{C3380CC4-5D6E-409C-BE32-E72D297353CC}">
                <c16:uniqueId val="{00000001-7034-4687-A3EE-CE8956512DC7}"/>
              </c:ext>
            </c:extLst>
          </c:dPt>
          <c:dPt>
            <c:idx val="1"/>
            <c:invertIfNegative val="0"/>
            <c:bubble3D val="0"/>
            <c:spPr>
              <a:solidFill>
                <a:srgbClr val="AEAE9F"/>
              </a:solidFill>
              <a:ln w="6350">
                <a:solidFill>
                  <a:srgbClr val="FFFFFF"/>
                </a:solidFill>
              </a:ln>
              <a:effectLst/>
            </c:spPr>
            <c:extLst>
              <c:ext xmlns:c16="http://schemas.microsoft.com/office/drawing/2014/chart" uri="{C3380CC4-5D6E-409C-BE32-E72D297353CC}">
                <c16:uniqueId val="{00000003-7034-4687-A3EE-CE8956512DC7}"/>
              </c:ext>
            </c:extLst>
          </c:dPt>
          <c:dPt>
            <c:idx val="2"/>
            <c:invertIfNegative val="0"/>
            <c:bubble3D val="0"/>
            <c:spPr>
              <a:solidFill>
                <a:srgbClr val="AEAE9F"/>
              </a:solidFill>
              <a:ln w="6350">
                <a:solidFill>
                  <a:srgbClr val="FFFFFF"/>
                </a:solidFill>
              </a:ln>
              <a:effectLst/>
            </c:spPr>
            <c:extLst>
              <c:ext xmlns:c16="http://schemas.microsoft.com/office/drawing/2014/chart" uri="{C3380CC4-5D6E-409C-BE32-E72D297353CC}">
                <c16:uniqueId val="{00000005-7034-4687-A3EE-CE8956512DC7}"/>
              </c:ext>
            </c:extLst>
          </c:dPt>
          <c:dPt>
            <c:idx val="3"/>
            <c:invertIfNegative val="0"/>
            <c:bubble3D val="0"/>
            <c:spPr>
              <a:solidFill>
                <a:srgbClr val="AEAE9F"/>
              </a:solidFill>
              <a:ln w="6350">
                <a:solidFill>
                  <a:srgbClr val="FFFFFF"/>
                </a:solidFill>
              </a:ln>
              <a:effectLst/>
            </c:spPr>
            <c:extLst>
              <c:ext xmlns:c16="http://schemas.microsoft.com/office/drawing/2014/chart" uri="{C3380CC4-5D6E-409C-BE32-E72D297353CC}">
                <c16:uniqueId val="{00000007-7034-4687-A3EE-CE8956512DC7}"/>
              </c:ext>
            </c:extLst>
          </c:dPt>
          <c:dPt>
            <c:idx val="4"/>
            <c:invertIfNegative val="0"/>
            <c:bubble3D val="0"/>
            <c:spPr>
              <a:solidFill>
                <a:srgbClr val="AEAE9F"/>
              </a:solidFill>
              <a:ln w="6350">
                <a:solidFill>
                  <a:srgbClr val="FFFFFF"/>
                </a:solidFill>
              </a:ln>
              <a:effectLst/>
            </c:spPr>
            <c:extLst>
              <c:ext xmlns:c16="http://schemas.microsoft.com/office/drawing/2014/chart" uri="{C3380CC4-5D6E-409C-BE32-E72D297353CC}">
                <c16:uniqueId val="{00000009-7034-4687-A3EE-CE8956512DC7}"/>
              </c:ext>
            </c:extLst>
          </c:dPt>
          <c:dPt>
            <c:idx val="5"/>
            <c:invertIfNegative val="0"/>
            <c:bubble3D val="0"/>
            <c:spPr>
              <a:solidFill>
                <a:srgbClr val="AEAE9F"/>
              </a:solidFill>
              <a:ln w="6350">
                <a:solidFill>
                  <a:srgbClr val="FFFFFF"/>
                </a:solidFill>
              </a:ln>
              <a:effectLst/>
            </c:spPr>
            <c:extLst>
              <c:ext xmlns:c16="http://schemas.microsoft.com/office/drawing/2014/chart" uri="{C3380CC4-5D6E-409C-BE32-E72D297353CC}">
                <c16:uniqueId val="{0000000B-7034-4687-A3EE-CE8956512DC7}"/>
              </c:ext>
            </c:extLst>
          </c:dPt>
          <c:dPt>
            <c:idx val="6"/>
            <c:invertIfNegative val="0"/>
            <c:bubble3D val="0"/>
            <c:extLst>
              <c:ext xmlns:c16="http://schemas.microsoft.com/office/drawing/2014/chart" uri="{C3380CC4-5D6E-409C-BE32-E72D297353CC}">
                <c16:uniqueId val="{0000000C-7034-4687-A3EE-CE8956512DC7}"/>
              </c:ext>
            </c:extLst>
          </c:dPt>
          <c:dPt>
            <c:idx val="7"/>
            <c:invertIfNegative val="0"/>
            <c:bubble3D val="0"/>
            <c:extLst>
              <c:ext xmlns:c16="http://schemas.microsoft.com/office/drawing/2014/chart" uri="{C3380CC4-5D6E-409C-BE32-E72D297353CC}">
                <c16:uniqueId val="{0000000D-7034-4687-A3EE-CE8956512DC7}"/>
              </c:ext>
            </c:extLst>
          </c:dPt>
          <c:dPt>
            <c:idx val="8"/>
            <c:invertIfNegative val="0"/>
            <c:bubble3D val="0"/>
            <c:extLst>
              <c:ext xmlns:c16="http://schemas.microsoft.com/office/drawing/2014/chart" uri="{C3380CC4-5D6E-409C-BE32-E72D297353CC}">
                <c16:uniqueId val="{0000000E-7034-4687-A3EE-CE8956512DC7}"/>
              </c:ext>
            </c:extLst>
          </c:dPt>
          <c:dPt>
            <c:idx val="9"/>
            <c:invertIfNegative val="0"/>
            <c:bubble3D val="0"/>
            <c:extLst>
              <c:ext xmlns:c16="http://schemas.microsoft.com/office/drawing/2014/chart" uri="{C3380CC4-5D6E-409C-BE32-E72D297353CC}">
                <c16:uniqueId val="{0000000F-7034-4687-A3EE-CE8956512DC7}"/>
              </c:ext>
            </c:extLst>
          </c:dPt>
          <c:dPt>
            <c:idx val="10"/>
            <c:invertIfNegative val="0"/>
            <c:bubble3D val="0"/>
            <c:extLst>
              <c:ext xmlns:c16="http://schemas.microsoft.com/office/drawing/2014/chart" uri="{C3380CC4-5D6E-409C-BE32-E72D297353CC}">
                <c16:uniqueId val="{00000010-7034-4687-A3EE-CE8956512DC7}"/>
              </c:ext>
            </c:extLst>
          </c:dPt>
          <c:dPt>
            <c:idx val="11"/>
            <c:invertIfNegative val="0"/>
            <c:bubble3D val="0"/>
            <c:extLst>
              <c:ext xmlns:c16="http://schemas.microsoft.com/office/drawing/2014/chart" uri="{C3380CC4-5D6E-409C-BE32-E72D297353CC}">
                <c16:uniqueId val="{00000011-7034-4687-A3EE-CE8956512DC7}"/>
              </c:ext>
            </c:extLst>
          </c:dPt>
          <c:dPt>
            <c:idx val="12"/>
            <c:invertIfNegative val="0"/>
            <c:bubble3D val="0"/>
            <c:extLst>
              <c:ext xmlns:c16="http://schemas.microsoft.com/office/drawing/2014/chart" uri="{C3380CC4-5D6E-409C-BE32-E72D297353CC}">
                <c16:uniqueId val="{00000012-7034-4687-A3EE-CE8956512DC7}"/>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Total Games  </c:v>
                </c:pt>
                <c:pt idx="1">
                  <c:v> Single Player  </c:v>
                </c:pt>
                <c:pt idx="2">
                  <c:v> Multiplayer Online  </c:v>
                </c:pt>
                <c:pt idx="3">
                  <c:v> Social Gaming in the Home  </c:v>
                </c:pt>
                <c:pt idx="4">
                  <c:v> For Children to Play Alone  </c:v>
                </c:pt>
                <c:pt idx="5">
                  <c:v> Gifts  </c:v>
                </c:pt>
              </c:strCache>
            </c:strRef>
          </c:cat>
          <c:val>
            <c:numRef>
              <c:f>Sheet1!$B$2:$B$7</c:f>
              <c:numCache>
                <c:formatCode>0.0</c:formatCode>
                <c:ptCount val="6"/>
                <c:pt idx="0">
                  <c:v>27.499211360831467</c:v>
                </c:pt>
                <c:pt idx="1">
                  <c:v>30.004825996031958</c:v>
                </c:pt>
                <c:pt idx="2">
                  <c:v>21.650803732381863</c:v>
                </c:pt>
                <c:pt idx="3">
                  <c:v>32.196544453875852</c:v>
                </c:pt>
                <c:pt idx="4">
                  <c:v>46.216712069828205</c:v>
                </c:pt>
                <c:pt idx="5">
                  <c:v>22.409964073459122</c:v>
                </c:pt>
              </c:numCache>
            </c:numRef>
          </c:val>
          <c:extLst>
            <c:ext xmlns:c16="http://schemas.microsoft.com/office/drawing/2014/chart" uri="{C3380CC4-5D6E-409C-BE32-E72D297353CC}">
              <c16:uniqueId val="{00000013-7034-4687-A3EE-CE8956512DC7}"/>
            </c:ext>
          </c:extLst>
        </c:ser>
        <c:dLbls>
          <c:dLblPos val="outEnd"/>
          <c:showLegendKey val="0"/>
          <c:showVal val="1"/>
          <c:showCatName val="0"/>
          <c:showSerName val="0"/>
          <c:showPercent val="0"/>
          <c:showBubbleSize val="0"/>
        </c:dLbls>
        <c:gapWidth val="50"/>
        <c:axId val="351810248"/>
        <c:axId val="351810640"/>
      </c:barChart>
      <c:catAx>
        <c:axId val="351810248"/>
        <c:scaling>
          <c:orientation val="minMax"/>
        </c:scaling>
        <c:delete val="1"/>
        <c:axPos val="b"/>
        <c:numFmt formatCode="General" sourceLinked="1"/>
        <c:majorTickMark val="none"/>
        <c:minorTickMark val="none"/>
        <c:tickLblPos val="nextTo"/>
        <c:crossAx val="351810640"/>
        <c:crosses val="autoZero"/>
        <c:auto val="1"/>
        <c:lblAlgn val="ctr"/>
        <c:lblOffset val="100"/>
        <c:noMultiLvlLbl val="0"/>
      </c:catAx>
      <c:valAx>
        <c:axId val="351810640"/>
        <c:scaling>
          <c:orientation val="minMax"/>
        </c:scaling>
        <c:delete val="1"/>
        <c:axPos val="l"/>
        <c:numFmt formatCode="0.0" sourceLinked="1"/>
        <c:majorTickMark val="out"/>
        <c:minorTickMark val="none"/>
        <c:tickLblPos val="nextTo"/>
        <c:crossAx val="351810248"/>
        <c:crosses val="autoZero"/>
        <c:crossBetween val="between"/>
      </c:valAx>
      <c:spPr>
        <a:noFill/>
        <a:ln>
          <a:noFill/>
        </a:ln>
        <a:effectLst/>
      </c:spPr>
    </c:plotArea>
    <c:plotVisOnly val="1"/>
    <c:dispBlanksAs val="gap"/>
    <c:showDLblsOverMax val="0"/>
  </c:chart>
  <c:spPr>
    <a:noFill/>
    <a:ln>
      <a:noFill/>
    </a:ln>
    <a:effectLst/>
  </c:spPr>
  <c:txPr>
    <a:bodyPr/>
    <a:lstStyle/>
    <a:p>
      <a:pPr>
        <a:defRPr sz="1000">
          <a:solidFill>
            <a:srgbClr val="333333"/>
          </a:solidFill>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A1438C-AA9F-43E7-8E7F-6A1FAF1DD2AB}" type="datetimeFigureOut">
              <a:rPr lang="en-GB" smtClean="0"/>
              <a:t>27/05/2021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980AE-D870-492E-A699-AD94DEA26830}" type="slidenum">
              <a:rPr lang="en-GB" smtClean="0"/>
              <a:t>‹#›</a:t>
            </a:fld>
            <a:endParaRPr lang="en-GB"/>
          </a:p>
        </p:txBody>
      </p:sp>
    </p:spTree>
    <p:extLst>
      <p:ext uri="{BB962C8B-B14F-4D97-AF65-F5344CB8AC3E}">
        <p14:creationId xmlns:p14="http://schemas.microsoft.com/office/powerpoint/2010/main" val="2411241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r>
              <a:rPr lang="en-GB" dirty="0"/>
              <a:t>Use colour to highlight key value.</a:t>
            </a:r>
          </a:p>
          <a:p>
            <a:r>
              <a:rPr lang="en-GB" b="1" dirty="0"/>
              <a:t>Any colour from the ppt theme colours can be used.</a:t>
            </a:r>
          </a:p>
          <a:p>
            <a:r>
              <a:rPr lang="en-GB" dirty="0"/>
              <a:t>Use grey/dark grey as a contrast colour.</a:t>
            </a:r>
          </a:p>
          <a:p>
            <a:endParaRPr lang="en-GB" dirty="0"/>
          </a:p>
        </p:txBody>
      </p:sp>
      <p:sp>
        <p:nvSpPr>
          <p:cNvPr id="4" name="3 Marcador de número de diapositiva"/>
          <p:cNvSpPr>
            <a:spLocks noGrp="1"/>
          </p:cNvSpPr>
          <p:nvPr>
            <p:ph type="sldNum" sz="quarter" idx="10"/>
          </p:nvPr>
        </p:nvSpPr>
        <p:spPr/>
        <p:txBody>
          <a:bodyPr/>
          <a:lstStyle/>
          <a:p>
            <a:fld id="{5BE19AB9-9079-7C4B-AB1F-72DCDE63517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82925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2980AE-D870-492E-A699-AD94DEA26830}" type="slidenum">
              <a:rPr lang="en-GB" smtClean="0"/>
              <a:t>6</a:t>
            </a:fld>
            <a:endParaRPr lang="en-GB"/>
          </a:p>
        </p:txBody>
      </p:sp>
    </p:spTree>
    <p:extLst>
      <p:ext uri="{BB962C8B-B14F-4D97-AF65-F5344CB8AC3E}">
        <p14:creationId xmlns:p14="http://schemas.microsoft.com/office/powerpoint/2010/main" val="3307979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r>
              <a:rPr lang="en-GB" dirty="0"/>
              <a:t>Use colour to highlight key value.</a:t>
            </a:r>
          </a:p>
          <a:p>
            <a:r>
              <a:rPr lang="en-GB" b="1" dirty="0"/>
              <a:t>Any colour from the ppt theme colours can be used.</a:t>
            </a:r>
          </a:p>
          <a:p>
            <a:r>
              <a:rPr lang="en-GB" dirty="0"/>
              <a:t>Use grey/dark grey as a contrast colour.</a:t>
            </a:r>
          </a:p>
          <a:p>
            <a:endParaRPr lang="en-GB" dirty="0"/>
          </a:p>
        </p:txBody>
      </p:sp>
      <p:sp>
        <p:nvSpPr>
          <p:cNvPr id="4" name="3 Marcador de número de diapositiva"/>
          <p:cNvSpPr>
            <a:spLocks noGrp="1"/>
          </p:cNvSpPr>
          <p:nvPr>
            <p:ph type="sldNum" sz="quarter" idx="10"/>
          </p:nvPr>
        </p:nvSpPr>
        <p:spPr/>
        <p:txBody>
          <a:bodyPr/>
          <a:lstStyle/>
          <a:p>
            <a:fld id="{5BE19AB9-9079-7C4B-AB1F-72DCDE6351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6159999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2.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5.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image" Target="../media/image5.sv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155609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63965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52189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704255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3044834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641289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559263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057784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36842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912502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a:t>Click icon to add picture</a:t>
            </a:r>
            <a:endParaRPr lang="en-GB"/>
          </a:p>
        </p:txBody>
      </p:sp>
    </p:spTree>
    <p:extLst>
      <p:ext uri="{BB962C8B-B14F-4D97-AF65-F5344CB8AC3E}">
        <p14:creationId xmlns:p14="http://schemas.microsoft.com/office/powerpoint/2010/main" val="2361853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pic>
        <p:nvPicPr>
          <p:cNvPr id="11" name="Graphic 10">
            <a:extLst>
              <a:ext uri="{FF2B5EF4-FFF2-40B4-BE49-F238E27FC236}">
                <a16:creationId xmlns:a16="http://schemas.microsoft.com/office/drawing/2014/main" id="{BCC9C48B-8F01-477C-A429-B5E465F5632C}"/>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424710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a:t>Click icon to add picture</a:t>
            </a:r>
            <a:endParaRPr lang="en-GB"/>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2678064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283676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8766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D7A68E-A392-4487-97CF-C989FA4770ED}"/>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A059B94D-AE87-454D-977B-CB4402584481}"/>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824793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33644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8069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38248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100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4469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02886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A919E3D3-0D4F-48CE-AB93-69E448E98470}"/>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spTree>
    <p:extLst>
      <p:ext uri="{BB962C8B-B14F-4D97-AF65-F5344CB8AC3E}">
        <p14:creationId xmlns:p14="http://schemas.microsoft.com/office/powerpoint/2010/main" val="399876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49049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9960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4282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2762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4288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307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198910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81966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2" name="Graphic 11">
            <a:extLst>
              <a:ext uri="{FF2B5EF4-FFF2-40B4-BE49-F238E27FC236}">
                <a16:creationId xmlns:a16="http://schemas.microsoft.com/office/drawing/2014/main" id="{2087B06F-69A6-4EAD-A196-9FC5E6C0FDA6}"/>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4261528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439181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8669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9306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347943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371001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image" Target="../media/image2.sv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1.png"/><Relationship Id="rId2" Type="http://schemas.openxmlformats.org/officeDocument/2006/relationships/slideLayout" Target="../slideLayouts/slideLayout25.xml"/><Relationship Id="rId16" Type="http://schemas.openxmlformats.org/officeDocument/2006/relationships/tags" Target="../tags/tag9.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7.xml"/><Relationship Id="rId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5"/>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26"/>
            </p:custDataLst>
          </p:nvPr>
        </p:nvPicPr>
        <p:blipFill>
          <a:blip r:embed="rId27">
            <a:extLst>
              <a:ext uri="{96DAC541-7B7A-43D3-8B79-37D633B846F1}">
                <asvg:svgBlip xmlns:asvg="http://schemas.microsoft.com/office/drawing/2016/SVG/main" r:embed="rId28"/>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301395631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16"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38" name="Graphic 37">
            <a:extLst>
              <a:ext uri="{FF2B5EF4-FFF2-40B4-BE49-F238E27FC236}">
                <a16:creationId xmlns:a16="http://schemas.microsoft.com/office/drawing/2014/main" id="{BDB25C72-3FD4-461E-BCBE-96F525FA2297}"/>
              </a:ext>
            </a:extLst>
          </p:cNvPr>
          <p:cNvPicPr>
            <a:picLocks noChangeAspect="1"/>
          </p:cNvPicPr>
          <p:nvPr userDrawn="1">
            <p:custDataLst>
              <p:tags r:id="rId16"/>
            </p:custDataLst>
          </p:nvPr>
        </p:nvPicPr>
        <p:blipFill>
          <a:blip r:embed="rId17">
            <a:extLst>
              <a:ext uri="{96DAC541-7B7A-43D3-8B79-37D633B846F1}">
                <asvg:svgBlip xmlns:asvg="http://schemas.microsoft.com/office/drawing/2016/SVG/main" r:embed="rId18"/>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206843986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4" name="Graphic 33">
            <a:extLst>
              <a:ext uri="{FF2B5EF4-FFF2-40B4-BE49-F238E27FC236}">
                <a16:creationId xmlns:a16="http://schemas.microsoft.com/office/drawing/2014/main" id="{D3E635D0-BA07-4485-8050-85E8C801F86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59999" y="6390412"/>
            <a:ext cx="1080272" cy="204376"/>
          </a:xfrm>
          <a:prstGeom prst="rect">
            <a:avLst/>
          </a:prstGeom>
        </p:spPr>
      </p:pic>
    </p:spTree>
    <p:extLst>
      <p:ext uri="{BB962C8B-B14F-4D97-AF65-F5344CB8AC3E}">
        <p14:creationId xmlns:p14="http://schemas.microsoft.com/office/powerpoint/2010/main" val="3359289085"/>
      </p:ext>
    </p:extLst>
  </p:cSld>
  <p:clrMap bg1="lt1" tx1="dk1" bg2="lt2" tx2="dk2" accent1="accent1" accent2="accent2" accent3="accent3" accent4="accent4" accent5="accent5" accent6="accent6" hlink="hlink" folHlink="folHlink"/>
  <p:sldLayoutIdLst>
    <p:sldLayoutId id="214748371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1.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1.xml"/><Relationship Id="rId1" Type="http://schemas.openxmlformats.org/officeDocument/2006/relationships/tags" Target="../tags/tag13.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tags" Target="../tags/tag16.xml"/><Relationship Id="rId7" Type="http://schemas.openxmlformats.org/officeDocument/2006/relationships/chart" Target="../charts/chart4.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2.xml"/><Relationship Id="rId11" Type="http://schemas.openxmlformats.org/officeDocument/2006/relationships/image" Target="../media/image9.png"/><Relationship Id="rId5" Type="http://schemas.openxmlformats.org/officeDocument/2006/relationships/slideLayout" Target="../slideLayouts/slideLayout21.xml"/><Relationship Id="rId10" Type="http://schemas.openxmlformats.org/officeDocument/2006/relationships/chart" Target="../charts/chart7.xml"/><Relationship Id="rId4" Type="http://schemas.openxmlformats.org/officeDocument/2006/relationships/tags" Target="../tags/tag17.xml"/><Relationship Id="rId9" Type="http://schemas.openxmlformats.org/officeDocument/2006/relationships/chart" Target="../charts/char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18.xml"/><Relationship Id="rId5" Type="http://schemas.openxmlformats.org/officeDocument/2006/relationships/image" Target="../media/image11.jpeg"/><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80FB5B-643C-4DA0-90C1-68E138811420}"/>
              </a:ext>
            </a:extLst>
          </p:cNvPr>
          <p:cNvSpPr>
            <a:spLocks noGrp="1"/>
          </p:cNvSpPr>
          <p:nvPr>
            <p:ph type="ctrTitle"/>
          </p:nvPr>
        </p:nvSpPr>
        <p:spPr/>
        <p:txBody>
          <a:bodyPr/>
          <a:lstStyle/>
          <a:p>
            <a:r>
              <a:rPr lang="en-GB" sz="2800" b="1" dirty="0"/>
              <a:t>Impressive heights reached in transactional videogames </a:t>
            </a:r>
            <a:r>
              <a:rPr lang="en-GB" sz="2800" dirty="0"/>
              <a:t>– but battle for consumer retention must begin.</a:t>
            </a:r>
          </a:p>
        </p:txBody>
      </p:sp>
      <p:sp>
        <p:nvSpPr>
          <p:cNvPr id="6" name="Subtitle 5">
            <a:extLst>
              <a:ext uri="{FF2B5EF4-FFF2-40B4-BE49-F238E27FC236}">
                <a16:creationId xmlns:a16="http://schemas.microsoft.com/office/drawing/2014/main" id="{F95E240B-331D-4091-A7A8-9B82F5ED4CCB}"/>
              </a:ext>
            </a:extLst>
          </p:cNvPr>
          <p:cNvSpPr>
            <a:spLocks noGrp="1"/>
          </p:cNvSpPr>
          <p:nvPr>
            <p:ph type="subTitle" idx="1"/>
          </p:nvPr>
        </p:nvSpPr>
        <p:spPr>
          <a:xfrm>
            <a:off x="360000" y="4174033"/>
            <a:ext cx="3520800" cy="1022713"/>
          </a:xfrm>
        </p:spPr>
        <p:txBody>
          <a:bodyPr/>
          <a:lstStyle/>
          <a:p>
            <a:r>
              <a:rPr lang="en-GB" dirty="0"/>
              <a:t>Kantar </a:t>
            </a:r>
          </a:p>
        </p:txBody>
      </p:sp>
      <p:sp>
        <p:nvSpPr>
          <p:cNvPr id="8" name="Text Placeholder 7">
            <a:extLst>
              <a:ext uri="{FF2B5EF4-FFF2-40B4-BE49-F238E27FC236}">
                <a16:creationId xmlns:a16="http://schemas.microsoft.com/office/drawing/2014/main" id="{2C5DE49E-39DB-44F3-B3C1-15B81F85C5A5}"/>
              </a:ext>
            </a:extLst>
          </p:cNvPr>
          <p:cNvSpPr>
            <a:spLocks noGrp="1"/>
          </p:cNvSpPr>
          <p:nvPr>
            <p:ph type="body" sz="quarter" idx="20"/>
          </p:nvPr>
        </p:nvSpPr>
        <p:spPr/>
        <p:txBody>
          <a:bodyPr/>
          <a:lstStyle/>
          <a:p>
            <a:r>
              <a:rPr lang="en-GB" dirty="0"/>
              <a:t>May 2021</a:t>
            </a:r>
          </a:p>
          <a:p>
            <a:r>
              <a:rPr lang="en-GB" dirty="0"/>
              <a:t>Sam Causley</a:t>
            </a:r>
          </a:p>
        </p:txBody>
      </p:sp>
      <p:pic>
        <p:nvPicPr>
          <p:cNvPr id="2050" name="Picture 2" descr="Photo Of Woman Playing Game Console">
            <a:extLst>
              <a:ext uri="{FF2B5EF4-FFF2-40B4-BE49-F238E27FC236}">
                <a16:creationId xmlns:a16="http://schemas.microsoft.com/office/drawing/2014/main" id="{12DF545C-3F7C-4BD7-A26F-3A0279E6F4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26" b="14340"/>
          <a:stretch/>
        </p:blipFill>
        <p:spPr bwMode="auto">
          <a:xfrm>
            <a:off x="4270736" y="1490400"/>
            <a:ext cx="7921264" cy="450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12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8597AA76-7DDB-4CF3-A12C-2453D53E842F}"/>
              </a:ext>
            </a:extLst>
          </p:cNvPr>
          <p:cNvSpPr txBox="1"/>
          <p:nvPr/>
        </p:nvSpPr>
        <p:spPr>
          <a:xfrm>
            <a:off x="2738364" y="2447514"/>
            <a:ext cx="3652987" cy="1212565"/>
          </a:xfrm>
          <a:prstGeom prst="rect">
            <a:avLst/>
          </a:prstGeom>
          <a:noFill/>
        </p:spPr>
        <p:txBody>
          <a:bodyPr wrap="square" lIns="304800" tIns="304800" rIns="304800" bIns="304800" rtlCol="0" anchor="ctr">
            <a:noAutofit/>
          </a:bodyPr>
          <a:lstStyle/>
          <a:p>
            <a:pPr algn="ctr"/>
            <a:r>
              <a:rPr lang="en-US" sz="4400" dirty="0"/>
              <a:t>Thank you</a:t>
            </a:r>
          </a:p>
        </p:txBody>
      </p:sp>
      <p:sp>
        <p:nvSpPr>
          <p:cNvPr id="11" name="Rectangle 23">
            <a:extLst>
              <a:ext uri="{FF2B5EF4-FFF2-40B4-BE49-F238E27FC236}">
                <a16:creationId xmlns:a16="http://schemas.microsoft.com/office/drawing/2014/main" id="{1A58E495-C69A-4733-8057-03866CB8302A}"/>
              </a:ext>
            </a:extLst>
          </p:cNvPr>
          <p:cNvSpPr/>
          <p:nvPr/>
        </p:nvSpPr>
        <p:spPr>
          <a:xfrm>
            <a:off x="3084261" y="4571093"/>
            <a:ext cx="3307089" cy="292100"/>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lIns="72000" rIns="108000" rtlCol="0" anchor="ctr">
            <a:noAutofit/>
          </a:bodyPr>
          <a:lstStyle/>
          <a:p>
            <a:r>
              <a:rPr lang="en-US" sz="1200" dirty="0">
                <a:solidFill>
                  <a:schemeClr val="bg1"/>
                </a:solidFill>
                <a:latin typeface="Arial"/>
                <a:cs typeface="Arial"/>
              </a:rPr>
              <a:t>Sam Causley	</a:t>
            </a:r>
          </a:p>
        </p:txBody>
      </p:sp>
      <p:sp>
        <p:nvSpPr>
          <p:cNvPr id="12" name="Rectangle 24">
            <a:extLst>
              <a:ext uri="{FF2B5EF4-FFF2-40B4-BE49-F238E27FC236}">
                <a16:creationId xmlns:a16="http://schemas.microsoft.com/office/drawing/2014/main" id="{C0CB577B-3440-401E-9FD7-B557AE466CBD}"/>
              </a:ext>
            </a:extLst>
          </p:cNvPr>
          <p:cNvSpPr/>
          <p:nvPr/>
        </p:nvSpPr>
        <p:spPr>
          <a:xfrm>
            <a:off x="3084261" y="4874885"/>
            <a:ext cx="3307089" cy="292100"/>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lIns="72000" rIns="108000" rtlCol="0" anchor="ctr">
            <a:noAutofit/>
          </a:bodyPr>
          <a:lstStyle/>
          <a:p>
            <a:r>
              <a:rPr lang="en-US" sz="1200" dirty="0">
                <a:solidFill>
                  <a:srgbClr val="FFFFFF"/>
                </a:solidFill>
                <a:latin typeface="Arial" panose="020B0604020202020204" pitchFamily="34" charset="0"/>
                <a:cs typeface="Arial" panose="020B0604020202020204" pitchFamily="34" charset="0"/>
              </a:rPr>
              <a:t>Tel.: </a:t>
            </a:r>
            <a:r>
              <a:rPr lang="en-GB" sz="1200" dirty="0">
                <a:solidFill>
                  <a:schemeClr val="bg1"/>
                </a:solidFill>
                <a:effectLst/>
                <a:latin typeface="Arial" panose="020B0604020202020204" pitchFamily="34" charset="0"/>
                <a:ea typeface="SimSun" panose="02010600030101010101" pitchFamily="2" charset="-122"/>
              </a:rPr>
              <a:t>+44 (0)7787 154688</a:t>
            </a:r>
            <a:endParaRPr lang="en-US" sz="1200" dirty="0">
              <a:solidFill>
                <a:schemeClr val="bg1"/>
              </a:solidFill>
              <a:latin typeface="Arial" panose="020B0604020202020204" pitchFamily="34" charset="0"/>
              <a:cs typeface="Arial" panose="020B0604020202020204" pitchFamily="34" charset="0"/>
            </a:endParaRPr>
          </a:p>
        </p:txBody>
      </p:sp>
      <p:sp>
        <p:nvSpPr>
          <p:cNvPr id="13" name="Rectangle 25">
            <a:extLst>
              <a:ext uri="{FF2B5EF4-FFF2-40B4-BE49-F238E27FC236}">
                <a16:creationId xmlns:a16="http://schemas.microsoft.com/office/drawing/2014/main" id="{90018FDF-9FB5-41F9-A123-99E840797AA2}"/>
              </a:ext>
            </a:extLst>
          </p:cNvPr>
          <p:cNvSpPr/>
          <p:nvPr/>
        </p:nvSpPr>
        <p:spPr>
          <a:xfrm>
            <a:off x="3084261" y="5178678"/>
            <a:ext cx="3307090" cy="292100"/>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lIns="72000" rIns="108000" rtlCol="0" anchor="ctr">
            <a:noAutofit/>
          </a:bodyPr>
          <a:lstStyle/>
          <a:p>
            <a:r>
              <a:rPr lang="en-US" sz="1200" dirty="0">
                <a:solidFill>
                  <a:srgbClr val="FFFFFF"/>
                </a:solidFill>
                <a:latin typeface="Arial" panose="020B0604020202020204" pitchFamily="34" charset="0"/>
                <a:cs typeface="Arial" panose="020B0604020202020204" pitchFamily="34" charset="0"/>
              </a:rPr>
              <a:t>Sam.Causley@kantar.com</a:t>
            </a:r>
          </a:p>
        </p:txBody>
      </p:sp>
      <p:sp>
        <p:nvSpPr>
          <p:cNvPr id="14" name="Rectangle 26">
            <a:extLst>
              <a:ext uri="{FF2B5EF4-FFF2-40B4-BE49-F238E27FC236}">
                <a16:creationId xmlns:a16="http://schemas.microsoft.com/office/drawing/2014/main" id="{3BAAF48F-4F6A-48A9-ACB2-3496F2D17BB2}"/>
              </a:ext>
            </a:extLst>
          </p:cNvPr>
          <p:cNvSpPr/>
          <p:nvPr/>
        </p:nvSpPr>
        <p:spPr>
          <a:xfrm>
            <a:off x="3084261" y="4267301"/>
            <a:ext cx="3307089" cy="292100"/>
          </a:xfrm>
          <a:prstGeom prst="rect">
            <a:avLst/>
          </a:prstGeom>
          <a:solidFill>
            <a:srgbClr val="AEAE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rgbClr val="FFFFFF"/>
                </a:solidFill>
                <a:latin typeface="Arial"/>
                <a:cs typeface="Arial"/>
              </a:rPr>
              <a:t>For further information please contact:</a:t>
            </a:r>
            <a:endParaRPr lang="en-US" sz="1200" dirty="0">
              <a:solidFill>
                <a:schemeClr val="bg1"/>
              </a:solidFill>
              <a:latin typeface="Arial"/>
              <a:cs typeface="Arial"/>
            </a:endParaRPr>
          </a:p>
        </p:txBody>
      </p:sp>
      <p:sp>
        <p:nvSpPr>
          <p:cNvPr id="15" name="Rectangle 27">
            <a:extLst>
              <a:ext uri="{FF2B5EF4-FFF2-40B4-BE49-F238E27FC236}">
                <a16:creationId xmlns:a16="http://schemas.microsoft.com/office/drawing/2014/main" id="{A81226DE-C36A-4829-B818-75E2BD7B9311}"/>
              </a:ext>
            </a:extLst>
          </p:cNvPr>
          <p:cNvSpPr/>
          <p:nvPr/>
        </p:nvSpPr>
        <p:spPr>
          <a:xfrm>
            <a:off x="2738365" y="4267301"/>
            <a:ext cx="333514" cy="292100"/>
          </a:xfrm>
          <a:prstGeom prst="rect">
            <a:avLst/>
          </a:prstGeom>
          <a:solidFill>
            <a:srgbClr val="AEAE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dirty="0">
              <a:solidFill>
                <a:schemeClr val="bg1"/>
              </a:solidFill>
              <a:latin typeface="Arial"/>
              <a:cs typeface="Arial"/>
            </a:endParaRPr>
          </a:p>
        </p:txBody>
      </p:sp>
      <p:sp>
        <p:nvSpPr>
          <p:cNvPr id="16" name="Rectangle 29">
            <a:extLst>
              <a:ext uri="{FF2B5EF4-FFF2-40B4-BE49-F238E27FC236}">
                <a16:creationId xmlns:a16="http://schemas.microsoft.com/office/drawing/2014/main" id="{3DA20B54-7812-4323-83B9-2B92DADF0682}"/>
              </a:ext>
            </a:extLst>
          </p:cNvPr>
          <p:cNvSpPr/>
          <p:nvPr/>
        </p:nvSpPr>
        <p:spPr>
          <a:xfrm>
            <a:off x="2738365" y="4571093"/>
            <a:ext cx="333514" cy="292100"/>
          </a:xfrm>
          <a:prstGeom prst="rect">
            <a:avLst/>
          </a:prstGeom>
          <a:solidFill>
            <a:srgbClr val="AEAE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dirty="0">
              <a:solidFill>
                <a:schemeClr val="bg1"/>
              </a:solidFill>
              <a:latin typeface="Arial"/>
              <a:cs typeface="Arial"/>
            </a:endParaRPr>
          </a:p>
        </p:txBody>
      </p:sp>
      <p:sp>
        <p:nvSpPr>
          <p:cNvPr id="17" name="Rectangle 30">
            <a:extLst>
              <a:ext uri="{FF2B5EF4-FFF2-40B4-BE49-F238E27FC236}">
                <a16:creationId xmlns:a16="http://schemas.microsoft.com/office/drawing/2014/main" id="{19473527-91BB-4F88-8DF4-D027A7A6D4DC}"/>
              </a:ext>
            </a:extLst>
          </p:cNvPr>
          <p:cNvSpPr/>
          <p:nvPr/>
        </p:nvSpPr>
        <p:spPr>
          <a:xfrm>
            <a:off x="2738365" y="4874885"/>
            <a:ext cx="333514" cy="292100"/>
          </a:xfrm>
          <a:prstGeom prst="rect">
            <a:avLst/>
          </a:prstGeom>
          <a:solidFill>
            <a:srgbClr val="AEAE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dirty="0">
              <a:solidFill>
                <a:schemeClr val="bg1"/>
              </a:solidFill>
              <a:latin typeface="Arial"/>
              <a:cs typeface="Arial"/>
            </a:endParaRPr>
          </a:p>
        </p:txBody>
      </p:sp>
      <p:sp>
        <p:nvSpPr>
          <p:cNvPr id="18" name="Rectangle 31">
            <a:extLst>
              <a:ext uri="{FF2B5EF4-FFF2-40B4-BE49-F238E27FC236}">
                <a16:creationId xmlns:a16="http://schemas.microsoft.com/office/drawing/2014/main" id="{9A07D11D-D0A5-4CFC-9B0A-4CCF6FCA0746}"/>
              </a:ext>
            </a:extLst>
          </p:cNvPr>
          <p:cNvSpPr/>
          <p:nvPr/>
        </p:nvSpPr>
        <p:spPr>
          <a:xfrm>
            <a:off x="2738365" y="5178678"/>
            <a:ext cx="333514" cy="292100"/>
          </a:xfrm>
          <a:prstGeom prst="rect">
            <a:avLst/>
          </a:prstGeom>
          <a:solidFill>
            <a:srgbClr val="AEAE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200" dirty="0">
              <a:solidFill>
                <a:schemeClr val="bg1"/>
              </a:solidFill>
              <a:latin typeface="Arial"/>
              <a:cs typeface="Arial"/>
            </a:endParaRPr>
          </a:p>
        </p:txBody>
      </p:sp>
      <p:sp>
        <p:nvSpPr>
          <p:cNvPr id="19" name="Freeform 9">
            <a:extLst>
              <a:ext uri="{FF2B5EF4-FFF2-40B4-BE49-F238E27FC236}">
                <a16:creationId xmlns:a16="http://schemas.microsoft.com/office/drawing/2014/main" id="{6B4BA626-30C9-4DEA-B708-C9516B971E24}"/>
              </a:ext>
            </a:extLst>
          </p:cNvPr>
          <p:cNvSpPr>
            <a:spLocks noEditPoints="1"/>
          </p:cNvSpPr>
          <p:nvPr/>
        </p:nvSpPr>
        <p:spPr bwMode="auto">
          <a:xfrm>
            <a:off x="2788894" y="4297123"/>
            <a:ext cx="232455" cy="232455"/>
          </a:xfrm>
          <a:custGeom>
            <a:avLst/>
            <a:gdLst>
              <a:gd name="T0" fmla="*/ 126 w 130"/>
              <a:gd name="T1" fmla="*/ 0 h 130"/>
              <a:gd name="T2" fmla="*/ 23 w 130"/>
              <a:gd name="T3" fmla="*/ 0 h 130"/>
              <a:gd name="T4" fmla="*/ 20 w 130"/>
              <a:gd name="T5" fmla="*/ 4 h 130"/>
              <a:gd name="T6" fmla="*/ 20 w 130"/>
              <a:gd name="T7" fmla="*/ 20 h 130"/>
              <a:gd name="T8" fmla="*/ 4 w 130"/>
              <a:gd name="T9" fmla="*/ 20 h 130"/>
              <a:gd name="T10" fmla="*/ 0 w 130"/>
              <a:gd name="T11" fmla="*/ 23 h 130"/>
              <a:gd name="T12" fmla="*/ 0 w 130"/>
              <a:gd name="T13" fmla="*/ 99 h 130"/>
              <a:gd name="T14" fmla="*/ 4 w 130"/>
              <a:gd name="T15" fmla="*/ 103 h 130"/>
              <a:gd name="T16" fmla="*/ 20 w 130"/>
              <a:gd name="T17" fmla="*/ 103 h 130"/>
              <a:gd name="T18" fmla="*/ 20 w 130"/>
              <a:gd name="T19" fmla="*/ 126 h 130"/>
              <a:gd name="T20" fmla="*/ 22 w 130"/>
              <a:gd name="T21" fmla="*/ 129 h 130"/>
              <a:gd name="T22" fmla="*/ 24 w 130"/>
              <a:gd name="T23" fmla="*/ 130 h 130"/>
              <a:gd name="T24" fmla="*/ 26 w 130"/>
              <a:gd name="T25" fmla="*/ 129 h 130"/>
              <a:gd name="T26" fmla="*/ 57 w 130"/>
              <a:gd name="T27" fmla="*/ 103 h 130"/>
              <a:gd name="T28" fmla="*/ 107 w 130"/>
              <a:gd name="T29" fmla="*/ 103 h 130"/>
              <a:gd name="T30" fmla="*/ 110 w 130"/>
              <a:gd name="T31" fmla="*/ 99 h 130"/>
              <a:gd name="T32" fmla="*/ 110 w 130"/>
              <a:gd name="T33" fmla="*/ 84 h 130"/>
              <a:gd name="T34" fmla="*/ 126 w 130"/>
              <a:gd name="T35" fmla="*/ 84 h 130"/>
              <a:gd name="T36" fmla="*/ 130 w 130"/>
              <a:gd name="T37" fmla="*/ 80 h 130"/>
              <a:gd name="T38" fmla="*/ 130 w 130"/>
              <a:gd name="T39" fmla="*/ 4 h 130"/>
              <a:gd name="T40" fmla="*/ 126 w 130"/>
              <a:gd name="T41" fmla="*/ 0 h 130"/>
              <a:gd name="T42" fmla="*/ 103 w 130"/>
              <a:gd name="T43" fmla="*/ 96 h 130"/>
              <a:gd name="T44" fmla="*/ 56 w 130"/>
              <a:gd name="T45" fmla="*/ 96 h 130"/>
              <a:gd name="T46" fmla="*/ 53 w 130"/>
              <a:gd name="T47" fmla="*/ 97 h 130"/>
              <a:gd name="T48" fmla="*/ 27 w 130"/>
              <a:gd name="T49" fmla="*/ 118 h 130"/>
              <a:gd name="T50" fmla="*/ 27 w 130"/>
              <a:gd name="T51" fmla="*/ 99 h 130"/>
              <a:gd name="T52" fmla="*/ 24 w 130"/>
              <a:gd name="T53" fmla="*/ 96 h 130"/>
              <a:gd name="T54" fmla="*/ 8 w 130"/>
              <a:gd name="T55" fmla="*/ 96 h 130"/>
              <a:gd name="T56" fmla="*/ 8 w 130"/>
              <a:gd name="T57" fmla="*/ 27 h 130"/>
              <a:gd name="T58" fmla="*/ 103 w 130"/>
              <a:gd name="T59" fmla="*/ 27 h 130"/>
              <a:gd name="T60" fmla="*/ 103 w 130"/>
              <a:gd name="T61" fmla="*/ 96 h 130"/>
              <a:gd name="T62" fmla="*/ 122 w 130"/>
              <a:gd name="T63" fmla="*/ 76 h 130"/>
              <a:gd name="T64" fmla="*/ 110 w 130"/>
              <a:gd name="T65" fmla="*/ 76 h 130"/>
              <a:gd name="T66" fmla="*/ 110 w 130"/>
              <a:gd name="T67" fmla="*/ 23 h 130"/>
              <a:gd name="T68" fmla="*/ 107 w 130"/>
              <a:gd name="T69" fmla="*/ 20 h 130"/>
              <a:gd name="T70" fmla="*/ 27 w 130"/>
              <a:gd name="T71" fmla="*/ 20 h 130"/>
              <a:gd name="T72" fmla="*/ 27 w 130"/>
              <a:gd name="T73" fmla="*/ 8 h 130"/>
              <a:gd name="T74" fmla="*/ 122 w 130"/>
              <a:gd name="T75" fmla="*/ 8 h 130"/>
              <a:gd name="T76" fmla="*/ 122 w 130"/>
              <a:gd name="T77" fmla="*/ 7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0" h="130">
                <a:moveTo>
                  <a:pt x="126" y="0"/>
                </a:moveTo>
                <a:cubicBezTo>
                  <a:pt x="23" y="0"/>
                  <a:pt x="23" y="0"/>
                  <a:pt x="23" y="0"/>
                </a:cubicBezTo>
                <a:cubicBezTo>
                  <a:pt x="21" y="0"/>
                  <a:pt x="20" y="2"/>
                  <a:pt x="20" y="4"/>
                </a:cubicBezTo>
                <a:cubicBezTo>
                  <a:pt x="20" y="20"/>
                  <a:pt x="20" y="20"/>
                  <a:pt x="20" y="20"/>
                </a:cubicBezTo>
                <a:cubicBezTo>
                  <a:pt x="4" y="20"/>
                  <a:pt x="4" y="20"/>
                  <a:pt x="4" y="20"/>
                </a:cubicBezTo>
                <a:cubicBezTo>
                  <a:pt x="2" y="20"/>
                  <a:pt x="0" y="21"/>
                  <a:pt x="0" y="23"/>
                </a:cubicBezTo>
                <a:cubicBezTo>
                  <a:pt x="0" y="99"/>
                  <a:pt x="0" y="99"/>
                  <a:pt x="0" y="99"/>
                </a:cubicBezTo>
                <a:cubicBezTo>
                  <a:pt x="0" y="101"/>
                  <a:pt x="2" y="103"/>
                  <a:pt x="4" y="103"/>
                </a:cubicBezTo>
                <a:cubicBezTo>
                  <a:pt x="20" y="103"/>
                  <a:pt x="20" y="103"/>
                  <a:pt x="20" y="103"/>
                </a:cubicBezTo>
                <a:cubicBezTo>
                  <a:pt x="20" y="126"/>
                  <a:pt x="20" y="126"/>
                  <a:pt x="20" y="126"/>
                </a:cubicBezTo>
                <a:cubicBezTo>
                  <a:pt x="20" y="127"/>
                  <a:pt x="21" y="129"/>
                  <a:pt x="22" y="129"/>
                </a:cubicBezTo>
                <a:cubicBezTo>
                  <a:pt x="23" y="130"/>
                  <a:pt x="23" y="130"/>
                  <a:pt x="24" y="130"/>
                </a:cubicBezTo>
                <a:cubicBezTo>
                  <a:pt x="24" y="130"/>
                  <a:pt x="25" y="129"/>
                  <a:pt x="26" y="129"/>
                </a:cubicBezTo>
                <a:cubicBezTo>
                  <a:pt x="57" y="103"/>
                  <a:pt x="57" y="103"/>
                  <a:pt x="57" y="103"/>
                </a:cubicBezTo>
                <a:cubicBezTo>
                  <a:pt x="107" y="103"/>
                  <a:pt x="107" y="103"/>
                  <a:pt x="107" y="103"/>
                </a:cubicBezTo>
                <a:cubicBezTo>
                  <a:pt x="109" y="103"/>
                  <a:pt x="110" y="101"/>
                  <a:pt x="110" y="99"/>
                </a:cubicBezTo>
                <a:cubicBezTo>
                  <a:pt x="110" y="84"/>
                  <a:pt x="110" y="84"/>
                  <a:pt x="110" y="84"/>
                </a:cubicBezTo>
                <a:cubicBezTo>
                  <a:pt x="126" y="84"/>
                  <a:pt x="126" y="84"/>
                  <a:pt x="126" y="84"/>
                </a:cubicBezTo>
                <a:cubicBezTo>
                  <a:pt x="128" y="84"/>
                  <a:pt x="130" y="82"/>
                  <a:pt x="130" y="80"/>
                </a:cubicBezTo>
                <a:cubicBezTo>
                  <a:pt x="130" y="4"/>
                  <a:pt x="130" y="4"/>
                  <a:pt x="130" y="4"/>
                </a:cubicBezTo>
                <a:cubicBezTo>
                  <a:pt x="130" y="2"/>
                  <a:pt x="128" y="0"/>
                  <a:pt x="126" y="0"/>
                </a:cubicBezTo>
                <a:moveTo>
                  <a:pt x="103" y="96"/>
                </a:moveTo>
                <a:cubicBezTo>
                  <a:pt x="56" y="96"/>
                  <a:pt x="56" y="96"/>
                  <a:pt x="56" y="96"/>
                </a:cubicBezTo>
                <a:cubicBezTo>
                  <a:pt x="55" y="96"/>
                  <a:pt x="54" y="96"/>
                  <a:pt x="53" y="97"/>
                </a:cubicBezTo>
                <a:cubicBezTo>
                  <a:pt x="27" y="118"/>
                  <a:pt x="27" y="118"/>
                  <a:pt x="27" y="118"/>
                </a:cubicBezTo>
                <a:cubicBezTo>
                  <a:pt x="27" y="99"/>
                  <a:pt x="27" y="99"/>
                  <a:pt x="27" y="99"/>
                </a:cubicBezTo>
                <a:cubicBezTo>
                  <a:pt x="27" y="97"/>
                  <a:pt x="26" y="96"/>
                  <a:pt x="24" y="96"/>
                </a:cubicBezTo>
                <a:cubicBezTo>
                  <a:pt x="8" y="96"/>
                  <a:pt x="8" y="96"/>
                  <a:pt x="8" y="96"/>
                </a:cubicBezTo>
                <a:cubicBezTo>
                  <a:pt x="8" y="27"/>
                  <a:pt x="8" y="27"/>
                  <a:pt x="8" y="27"/>
                </a:cubicBezTo>
                <a:cubicBezTo>
                  <a:pt x="103" y="27"/>
                  <a:pt x="103" y="27"/>
                  <a:pt x="103" y="27"/>
                </a:cubicBezTo>
                <a:lnTo>
                  <a:pt x="103" y="96"/>
                </a:lnTo>
                <a:close/>
                <a:moveTo>
                  <a:pt x="122" y="76"/>
                </a:moveTo>
                <a:cubicBezTo>
                  <a:pt x="110" y="76"/>
                  <a:pt x="110" y="76"/>
                  <a:pt x="110" y="76"/>
                </a:cubicBezTo>
                <a:cubicBezTo>
                  <a:pt x="110" y="23"/>
                  <a:pt x="110" y="23"/>
                  <a:pt x="110" y="23"/>
                </a:cubicBezTo>
                <a:cubicBezTo>
                  <a:pt x="110" y="21"/>
                  <a:pt x="109" y="20"/>
                  <a:pt x="107" y="20"/>
                </a:cubicBezTo>
                <a:cubicBezTo>
                  <a:pt x="27" y="20"/>
                  <a:pt x="27" y="20"/>
                  <a:pt x="27" y="20"/>
                </a:cubicBezTo>
                <a:cubicBezTo>
                  <a:pt x="27" y="8"/>
                  <a:pt x="27" y="8"/>
                  <a:pt x="27" y="8"/>
                </a:cubicBezTo>
                <a:cubicBezTo>
                  <a:pt x="122" y="8"/>
                  <a:pt x="122" y="8"/>
                  <a:pt x="122" y="8"/>
                </a:cubicBezTo>
                <a:lnTo>
                  <a:pt x="122" y="76"/>
                </a:lnTo>
                <a:close/>
              </a:path>
            </a:pathLst>
          </a:custGeom>
          <a:solidFill>
            <a:schemeClr val="tx1">
              <a:lumMod val="50000"/>
            </a:schemeClr>
          </a:solidFill>
          <a:ln>
            <a:noFill/>
          </a:ln>
        </p:spPr>
        <p:txBody>
          <a:bodyPr vert="horz" wrap="square" lIns="91440" tIns="45720" rIns="91440" bIns="45720" numCol="1" anchor="t" anchorCtr="0" compatLnSpc="1">
            <a:prstTxWarp prst="textNoShape">
              <a:avLst/>
            </a:prstTxWarp>
          </a:bodyPr>
          <a:lstStyle/>
          <a:p>
            <a:endParaRPr lang="es-ES"/>
          </a:p>
        </p:txBody>
      </p:sp>
      <p:sp>
        <p:nvSpPr>
          <p:cNvPr id="20" name="Freeform 13">
            <a:extLst>
              <a:ext uri="{FF2B5EF4-FFF2-40B4-BE49-F238E27FC236}">
                <a16:creationId xmlns:a16="http://schemas.microsoft.com/office/drawing/2014/main" id="{CC4169C0-E1BD-42CE-B621-0E54738464C9}"/>
              </a:ext>
            </a:extLst>
          </p:cNvPr>
          <p:cNvSpPr>
            <a:spLocks noEditPoints="1"/>
          </p:cNvSpPr>
          <p:nvPr/>
        </p:nvSpPr>
        <p:spPr bwMode="auto">
          <a:xfrm>
            <a:off x="2859875" y="4592758"/>
            <a:ext cx="119063" cy="248769"/>
          </a:xfrm>
          <a:custGeom>
            <a:avLst/>
            <a:gdLst>
              <a:gd name="T0" fmla="*/ 27 w 76"/>
              <a:gd name="T1" fmla="*/ 158 h 158"/>
              <a:gd name="T2" fmla="*/ 23 w 76"/>
              <a:gd name="T3" fmla="*/ 156 h 158"/>
              <a:gd name="T4" fmla="*/ 12 w 76"/>
              <a:gd name="T5" fmla="*/ 107 h 158"/>
              <a:gd name="T6" fmla="*/ 12 w 76"/>
              <a:gd name="T7" fmla="*/ 107 h 158"/>
              <a:gd name="T8" fmla="*/ 9 w 76"/>
              <a:gd name="T9" fmla="*/ 108 h 158"/>
              <a:gd name="T10" fmla="*/ 2 w 76"/>
              <a:gd name="T11" fmla="*/ 104 h 158"/>
              <a:gd name="T12" fmla="*/ 1 w 76"/>
              <a:gd name="T13" fmla="*/ 101 h 158"/>
              <a:gd name="T14" fmla="*/ 13 w 76"/>
              <a:gd name="T15" fmla="*/ 45 h 158"/>
              <a:gd name="T16" fmla="*/ 14 w 76"/>
              <a:gd name="T17" fmla="*/ 43 h 158"/>
              <a:gd name="T18" fmla="*/ 28 w 76"/>
              <a:gd name="T19" fmla="*/ 37 h 158"/>
              <a:gd name="T20" fmla="*/ 29 w 76"/>
              <a:gd name="T21" fmla="*/ 37 h 158"/>
              <a:gd name="T22" fmla="*/ 28 w 76"/>
              <a:gd name="T23" fmla="*/ 36 h 158"/>
              <a:gd name="T24" fmla="*/ 18 w 76"/>
              <a:gd name="T25" fmla="*/ 19 h 158"/>
              <a:gd name="T26" fmla="*/ 38 w 76"/>
              <a:gd name="T27" fmla="*/ 0 h 158"/>
              <a:gd name="T28" fmla="*/ 58 w 76"/>
              <a:gd name="T29" fmla="*/ 19 h 158"/>
              <a:gd name="T30" fmla="*/ 48 w 76"/>
              <a:gd name="T31" fmla="*/ 36 h 158"/>
              <a:gd name="T32" fmla="*/ 47 w 76"/>
              <a:gd name="T33" fmla="*/ 37 h 158"/>
              <a:gd name="T34" fmla="*/ 48 w 76"/>
              <a:gd name="T35" fmla="*/ 37 h 158"/>
              <a:gd name="T36" fmla="*/ 62 w 76"/>
              <a:gd name="T37" fmla="*/ 43 h 158"/>
              <a:gd name="T38" fmla="*/ 63 w 76"/>
              <a:gd name="T39" fmla="*/ 45 h 158"/>
              <a:gd name="T40" fmla="*/ 75 w 76"/>
              <a:gd name="T41" fmla="*/ 101 h 158"/>
              <a:gd name="T42" fmla="*/ 74 w 76"/>
              <a:gd name="T43" fmla="*/ 104 h 158"/>
              <a:gd name="T44" fmla="*/ 67 w 76"/>
              <a:gd name="T45" fmla="*/ 108 h 158"/>
              <a:gd name="T46" fmla="*/ 64 w 76"/>
              <a:gd name="T47" fmla="*/ 107 h 158"/>
              <a:gd name="T48" fmla="*/ 64 w 76"/>
              <a:gd name="T49" fmla="*/ 107 h 158"/>
              <a:gd name="T50" fmla="*/ 53 w 76"/>
              <a:gd name="T51" fmla="*/ 156 h 158"/>
              <a:gd name="T52" fmla="*/ 49 w 76"/>
              <a:gd name="T53" fmla="*/ 158 h 158"/>
              <a:gd name="T54" fmla="*/ 27 w 76"/>
              <a:gd name="T55" fmla="*/ 158 h 158"/>
              <a:gd name="T56" fmla="*/ 15 w 76"/>
              <a:gd name="T57" fmla="*/ 98 h 158"/>
              <a:gd name="T58" fmla="*/ 16 w 76"/>
              <a:gd name="T59" fmla="*/ 98 h 158"/>
              <a:gd name="T60" fmla="*/ 19 w 76"/>
              <a:gd name="T61" fmla="*/ 101 h 158"/>
              <a:gd name="T62" fmla="*/ 30 w 76"/>
              <a:gd name="T63" fmla="*/ 151 h 158"/>
              <a:gd name="T64" fmla="*/ 46 w 76"/>
              <a:gd name="T65" fmla="*/ 151 h 158"/>
              <a:gd name="T66" fmla="*/ 57 w 76"/>
              <a:gd name="T67" fmla="*/ 101 h 158"/>
              <a:gd name="T68" fmla="*/ 60 w 76"/>
              <a:gd name="T69" fmla="*/ 98 h 158"/>
              <a:gd name="T70" fmla="*/ 61 w 76"/>
              <a:gd name="T71" fmla="*/ 98 h 158"/>
              <a:gd name="T72" fmla="*/ 63 w 76"/>
              <a:gd name="T73" fmla="*/ 99 h 158"/>
              <a:gd name="T74" fmla="*/ 67 w 76"/>
              <a:gd name="T75" fmla="*/ 100 h 158"/>
              <a:gd name="T76" fmla="*/ 67 w 76"/>
              <a:gd name="T77" fmla="*/ 100 h 158"/>
              <a:gd name="T78" fmla="*/ 67 w 76"/>
              <a:gd name="T79" fmla="*/ 99 h 158"/>
              <a:gd name="T80" fmla="*/ 56 w 76"/>
              <a:gd name="T81" fmla="*/ 47 h 158"/>
              <a:gd name="T82" fmla="*/ 56 w 76"/>
              <a:gd name="T83" fmla="*/ 47 h 158"/>
              <a:gd name="T84" fmla="*/ 38 w 76"/>
              <a:gd name="T85" fmla="*/ 44 h 158"/>
              <a:gd name="T86" fmla="*/ 38 w 76"/>
              <a:gd name="T87" fmla="*/ 44 h 158"/>
              <a:gd name="T88" fmla="*/ 20 w 76"/>
              <a:gd name="T89" fmla="*/ 47 h 158"/>
              <a:gd name="T90" fmla="*/ 20 w 76"/>
              <a:gd name="T91" fmla="*/ 47 h 158"/>
              <a:gd name="T92" fmla="*/ 8 w 76"/>
              <a:gd name="T93" fmla="*/ 100 h 158"/>
              <a:gd name="T94" fmla="*/ 9 w 76"/>
              <a:gd name="T95" fmla="*/ 100 h 158"/>
              <a:gd name="T96" fmla="*/ 13 w 76"/>
              <a:gd name="T97" fmla="*/ 99 h 158"/>
              <a:gd name="T98" fmla="*/ 15 w 76"/>
              <a:gd name="T99" fmla="*/ 98 h 158"/>
              <a:gd name="T100" fmla="*/ 38 w 76"/>
              <a:gd name="T101" fmla="*/ 7 h 158"/>
              <a:gd name="T102" fmla="*/ 26 w 76"/>
              <a:gd name="T103" fmla="*/ 19 h 158"/>
              <a:gd name="T104" fmla="*/ 38 w 76"/>
              <a:gd name="T105" fmla="*/ 31 h 158"/>
              <a:gd name="T106" fmla="*/ 50 w 76"/>
              <a:gd name="T107" fmla="*/ 19 h 158"/>
              <a:gd name="T108" fmla="*/ 38 w 76"/>
              <a:gd name="T109" fmla="*/ 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6" h="158">
                <a:moveTo>
                  <a:pt x="27" y="158"/>
                </a:moveTo>
                <a:cubicBezTo>
                  <a:pt x="25" y="158"/>
                  <a:pt x="24" y="157"/>
                  <a:pt x="23" y="156"/>
                </a:cubicBezTo>
                <a:cubicBezTo>
                  <a:pt x="12" y="107"/>
                  <a:pt x="12" y="107"/>
                  <a:pt x="12" y="107"/>
                </a:cubicBezTo>
                <a:cubicBezTo>
                  <a:pt x="12" y="107"/>
                  <a:pt x="12" y="107"/>
                  <a:pt x="12" y="107"/>
                </a:cubicBezTo>
                <a:cubicBezTo>
                  <a:pt x="11" y="107"/>
                  <a:pt x="10" y="108"/>
                  <a:pt x="9" y="108"/>
                </a:cubicBezTo>
                <a:cubicBezTo>
                  <a:pt x="5" y="108"/>
                  <a:pt x="2" y="105"/>
                  <a:pt x="2" y="104"/>
                </a:cubicBezTo>
                <a:cubicBezTo>
                  <a:pt x="1" y="103"/>
                  <a:pt x="0" y="102"/>
                  <a:pt x="1" y="101"/>
                </a:cubicBezTo>
                <a:cubicBezTo>
                  <a:pt x="13" y="45"/>
                  <a:pt x="13" y="45"/>
                  <a:pt x="13" y="45"/>
                </a:cubicBezTo>
                <a:cubicBezTo>
                  <a:pt x="13" y="44"/>
                  <a:pt x="14" y="43"/>
                  <a:pt x="14" y="43"/>
                </a:cubicBezTo>
                <a:cubicBezTo>
                  <a:pt x="14" y="42"/>
                  <a:pt x="18" y="39"/>
                  <a:pt x="28" y="37"/>
                </a:cubicBezTo>
                <a:cubicBezTo>
                  <a:pt x="29" y="37"/>
                  <a:pt x="29" y="37"/>
                  <a:pt x="29" y="37"/>
                </a:cubicBezTo>
                <a:cubicBezTo>
                  <a:pt x="28" y="36"/>
                  <a:pt x="28" y="36"/>
                  <a:pt x="28" y="36"/>
                </a:cubicBezTo>
                <a:cubicBezTo>
                  <a:pt x="22" y="32"/>
                  <a:pt x="18" y="26"/>
                  <a:pt x="18" y="19"/>
                </a:cubicBezTo>
                <a:cubicBezTo>
                  <a:pt x="18" y="8"/>
                  <a:pt x="27" y="0"/>
                  <a:pt x="38" y="0"/>
                </a:cubicBezTo>
                <a:cubicBezTo>
                  <a:pt x="49" y="0"/>
                  <a:pt x="58" y="8"/>
                  <a:pt x="58" y="19"/>
                </a:cubicBezTo>
                <a:cubicBezTo>
                  <a:pt x="58" y="26"/>
                  <a:pt x="54" y="32"/>
                  <a:pt x="48" y="36"/>
                </a:cubicBezTo>
                <a:cubicBezTo>
                  <a:pt x="47" y="37"/>
                  <a:pt x="47" y="37"/>
                  <a:pt x="47" y="37"/>
                </a:cubicBezTo>
                <a:cubicBezTo>
                  <a:pt x="48" y="37"/>
                  <a:pt x="48" y="37"/>
                  <a:pt x="48" y="37"/>
                </a:cubicBezTo>
                <a:cubicBezTo>
                  <a:pt x="58" y="39"/>
                  <a:pt x="62" y="42"/>
                  <a:pt x="62" y="43"/>
                </a:cubicBezTo>
                <a:cubicBezTo>
                  <a:pt x="62" y="43"/>
                  <a:pt x="63" y="44"/>
                  <a:pt x="63" y="45"/>
                </a:cubicBezTo>
                <a:cubicBezTo>
                  <a:pt x="75" y="101"/>
                  <a:pt x="75" y="101"/>
                  <a:pt x="75" y="101"/>
                </a:cubicBezTo>
                <a:cubicBezTo>
                  <a:pt x="76" y="102"/>
                  <a:pt x="75" y="103"/>
                  <a:pt x="74" y="104"/>
                </a:cubicBezTo>
                <a:cubicBezTo>
                  <a:pt x="74" y="105"/>
                  <a:pt x="71" y="108"/>
                  <a:pt x="67" y="108"/>
                </a:cubicBezTo>
                <a:cubicBezTo>
                  <a:pt x="66" y="108"/>
                  <a:pt x="65" y="107"/>
                  <a:pt x="64" y="107"/>
                </a:cubicBezTo>
                <a:cubicBezTo>
                  <a:pt x="64" y="107"/>
                  <a:pt x="64" y="107"/>
                  <a:pt x="64" y="107"/>
                </a:cubicBezTo>
                <a:cubicBezTo>
                  <a:pt x="53" y="156"/>
                  <a:pt x="53" y="156"/>
                  <a:pt x="53" y="156"/>
                </a:cubicBezTo>
                <a:cubicBezTo>
                  <a:pt x="52" y="157"/>
                  <a:pt x="51" y="158"/>
                  <a:pt x="49" y="158"/>
                </a:cubicBezTo>
                <a:lnTo>
                  <a:pt x="27" y="158"/>
                </a:lnTo>
                <a:close/>
                <a:moveTo>
                  <a:pt x="15" y="98"/>
                </a:moveTo>
                <a:cubicBezTo>
                  <a:pt x="15" y="98"/>
                  <a:pt x="16" y="98"/>
                  <a:pt x="16" y="98"/>
                </a:cubicBezTo>
                <a:cubicBezTo>
                  <a:pt x="17" y="99"/>
                  <a:pt x="18" y="100"/>
                  <a:pt x="19" y="101"/>
                </a:cubicBezTo>
                <a:cubicBezTo>
                  <a:pt x="30" y="151"/>
                  <a:pt x="30" y="151"/>
                  <a:pt x="30" y="151"/>
                </a:cubicBezTo>
                <a:cubicBezTo>
                  <a:pt x="46" y="151"/>
                  <a:pt x="46" y="151"/>
                  <a:pt x="46" y="151"/>
                </a:cubicBezTo>
                <a:cubicBezTo>
                  <a:pt x="57" y="101"/>
                  <a:pt x="57" y="101"/>
                  <a:pt x="57" y="101"/>
                </a:cubicBezTo>
                <a:cubicBezTo>
                  <a:pt x="58" y="100"/>
                  <a:pt x="59" y="99"/>
                  <a:pt x="60" y="98"/>
                </a:cubicBezTo>
                <a:cubicBezTo>
                  <a:pt x="60" y="98"/>
                  <a:pt x="61" y="98"/>
                  <a:pt x="61" y="98"/>
                </a:cubicBezTo>
                <a:cubicBezTo>
                  <a:pt x="62" y="98"/>
                  <a:pt x="63" y="98"/>
                  <a:pt x="63" y="99"/>
                </a:cubicBezTo>
                <a:cubicBezTo>
                  <a:pt x="64" y="100"/>
                  <a:pt x="66" y="100"/>
                  <a:pt x="67" y="100"/>
                </a:cubicBezTo>
                <a:cubicBezTo>
                  <a:pt x="67" y="100"/>
                  <a:pt x="67" y="100"/>
                  <a:pt x="67" y="100"/>
                </a:cubicBezTo>
                <a:cubicBezTo>
                  <a:pt x="67" y="99"/>
                  <a:pt x="67" y="99"/>
                  <a:pt x="67" y="99"/>
                </a:cubicBezTo>
                <a:cubicBezTo>
                  <a:pt x="56" y="47"/>
                  <a:pt x="56" y="47"/>
                  <a:pt x="56" y="47"/>
                </a:cubicBezTo>
                <a:cubicBezTo>
                  <a:pt x="56" y="47"/>
                  <a:pt x="56" y="47"/>
                  <a:pt x="56" y="47"/>
                </a:cubicBezTo>
                <a:cubicBezTo>
                  <a:pt x="54" y="46"/>
                  <a:pt x="49" y="44"/>
                  <a:pt x="38" y="44"/>
                </a:cubicBezTo>
                <a:cubicBezTo>
                  <a:pt x="38" y="44"/>
                  <a:pt x="38" y="44"/>
                  <a:pt x="38" y="44"/>
                </a:cubicBezTo>
                <a:cubicBezTo>
                  <a:pt x="27" y="44"/>
                  <a:pt x="22" y="46"/>
                  <a:pt x="20" y="47"/>
                </a:cubicBezTo>
                <a:cubicBezTo>
                  <a:pt x="20" y="47"/>
                  <a:pt x="20" y="47"/>
                  <a:pt x="20" y="47"/>
                </a:cubicBezTo>
                <a:cubicBezTo>
                  <a:pt x="8" y="100"/>
                  <a:pt x="8" y="100"/>
                  <a:pt x="8" y="100"/>
                </a:cubicBezTo>
                <a:cubicBezTo>
                  <a:pt x="8" y="100"/>
                  <a:pt x="9" y="100"/>
                  <a:pt x="9" y="100"/>
                </a:cubicBezTo>
                <a:cubicBezTo>
                  <a:pt x="10" y="100"/>
                  <a:pt x="12" y="100"/>
                  <a:pt x="13" y="99"/>
                </a:cubicBezTo>
                <a:cubicBezTo>
                  <a:pt x="13" y="98"/>
                  <a:pt x="14" y="98"/>
                  <a:pt x="15" y="98"/>
                </a:cubicBezTo>
                <a:moveTo>
                  <a:pt x="38" y="7"/>
                </a:moveTo>
                <a:cubicBezTo>
                  <a:pt x="31" y="7"/>
                  <a:pt x="26" y="12"/>
                  <a:pt x="26" y="19"/>
                </a:cubicBezTo>
                <a:cubicBezTo>
                  <a:pt x="26" y="26"/>
                  <a:pt x="31" y="31"/>
                  <a:pt x="38" y="31"/>
                </a:cubicBezTo>
                <a:cubicBezTo>
                  <a:pt x="45" y="31"/>
                  <a:pt x="50" y="26"/>
                  <a:pt x="50" y="19"/>
                </a:cubicBezTo>
                <a:cubicBezTo>
                  <a:pt x="50" y="12"/>
                  <a:pt x="45" y="7"/>
                  <a:pt x="38" y="7"/>
                </a:cubicBezTo>
              </a:path>
            </a:pathLst>
          </a:custGeom>
          <a:solidFill>
            <a:schemeClr val="tx1">
              <a:lumMod val="50000"/>
            </a:schemeClr>
          </a:solidFill>
          <a:ln>
            <a:noFill/>
          </a:ln>
        </p:spPr>
        <p:txBody>
          <a:bodyPr vert="horz" wrap="square" lIns="91440" tIns="45720" rIns="91440" bIns="45720" numCol="1" anchor="t" anchorCtr="0" compatLnSpc="1">
            <a:prstTxWarp prst="textNoShape">
              <a:avLst/>
            </a:prstTxWarp>
          </a:bodyPr>
          <a:lstStyle/>
          <a:p>
            <a:endParaRPr lang="es-ES"/>
          </a:p>
        </p:txBody>
      </p:sp>
      <p:sp>
        <p:nvSpPr>
          <p:cNvPr id="21" name="Freeform 17">
            <a:extLst>
              <a:ext uri="{FF2B5EF4-FFF2-40B4-BE49-F238E27FC236}">
                <a16:creationId xmlns:a16="http://schemas.microsoft.com/office/drawing/2014/main" id="{9511856C-ACD7-4103-B6C0-79CD344FEDA4}"/>
              </a:ext>
            </a:extLst>
          </p:cNvPr>
          <p:cNvSpPr>
            <a:spLocks noEditPoints="1"/>
          </p:cNvSpPr>
          <p:nvPr/>
        </p:nvSpPr>
        <p:spPr bwMode="auto">
          <a:xfrm>
            <a:off x="2841428" y="4899702"/>
            <a:ext cx="149159" cy="242466"/>
          </a:xfrm>
          <a:custGeom>
            <a:avLst/>
            <a:gdLst>
              <a:gd name="T0" fmla="*/ 92 w 96"/>
              <a:gd name="T1" fmla="*/ 4 h 156"/>
              <a:gd name="T2" fmla="*/ 80 w 96"/>
              <a:gd name="T3" fmla="*/ 0 h 156"/>
              <a:gd name="T4" fmla="*/ 15 w 96"/>
              <a:gd name="T5" fmla="*/ 0 h 156"/>
              <a:gd name="T6" fmla="*/ 0 w 96"/>
              <a:gd name="T7" fmla="*/ 15 h 156"/>
              <a:gd name="T8" fmla="*/ 0 w 96"/>
              <a:gd name="T9" fmla="*/ 140 h 156"/>
              <a:gd name="T10" fmla="*/ 15 w 96"/>
              <a:gd name="T11" fmla="*/ 156 h 156"/>
              <a:gd name="T12" fmla="*/ 80 w 96"/>
              <a:gd name="T13" fmla="*/ 156 h 156"/>
              <a:gd name="T14" fmla="*/ 95 w 96"/>
              <a:gd name="T15" fmla="*/ 140 h 156"/>
              <a:gd name="T16" fmla="*/ 96 w 96"/>
              <a:gd name="T17" fmla="*/ 21 h 156"/>
              <a:gd name="T18" fmla="*/ 96 w 96"/>
              <a:gd name="T19" fmla="*/ 15 h 156"/>
              <a:gd name="T20" fmla="*/ 92 w 96"/>
              <a:gd name="T21" fmla="*/ 4 h 156"/>
              <a:gd name="T22" fmla="*/ 15 w 96"/>
              <a:gd name="T23" fmla="*/ 7 h 156"/>
              <a:gd name="T24" fmla="*/ 80 w 96"/>
              <a:gd name="T25" fmla="*/ 7 h 156"/>
              <a:gd name="T26" fmla="*/ 87 w 96"/>
              <a:gd name="T27" fmla="*/ 10 h 156"/>
              <a:gd name="T28" fmla="*/ 89 w 96"/>
              <a:gd name="T29" fmla="*/ 15 h 156"/>
              <a:gd name="T30" fmla="*/ 88 w 96"/>
              <a:gd name="T31" fmla="*/ 19 h 156"/>
              <a:gd name="T32" fmla="*/ 7 w 96"/>
              <a:gd name="T33" fmla="*/ 19 h 156"/>
              <a:gd name="T34" fmla="*/ 7 w 96"/>
              <a:gd name="T35" fmla="*/ 15 h 156"/>
              <a:gd name="T36" fmla="*/ 15 w 96"/>
              <a:gd name="T37" fmla="*/ 7 h 156"/>
              <a:gd name="T38" fmla="*/ 88 w 96"/>
              <a:gd name="T39" fmla="*/ 140 h 156"/>
              <a:gd name="T40" fmla="*/ 80 w 96"/>
              <a:gd name="T41" fmla="*/ 148 h 156"/>
              <a:gd name="T42" fmla="*/ 15 w 96"/>
              <a:gd name="T43" fmla="*/ 148 h 156"/>
              <a:gd name="T44" fmla="*/ 7 w 96"/>
              <a:gd name="T45" fmla="*/ 140 h 156"/>
              <a:gd name="T46" fmla="*/ 7 w 96"/>
              <a:gd name="T47" fmla="*/ 125 h 156"/>
              <a:gd name="T48" fmla="*/ 88 w 96"/>
              <a:gd name="T49" fmla="*/ 125 h 156"/>
              <a:gd name="T50" fmla="*/ 88 w 96"/>
              <a:gd name="T51" fmla="*/ 140 h 156"/>
              <a:gd name="T52" fmla="*/ 7 w 96"/>
              <a:gd name="T53" fmla="*/ 117 h 156"/>
              <a:gd name="T54" fmla="*/ 7 w 96"/>
              <a:gd name="T55" fmla="*/ 26 h 156"/>
              <a:gd name="T56" fmla="*/ 88 w 96"/>
              <a:gd name="T57" fmla="*/ 26 h 156"/>
              <a:gd name="T58" fmla="*/ 88 w 96"/>
              <a:gd name="T59" fmla="*/ 117 h 156"/>
              <a:gd name="T60" fmla="*/ 7 w 96"/>
              <a:gd name="T61" fmla="*/ 117 h 156"/>
              <a:gd name="T62" fmla="*/ 37 w 96"/>
              <a:gd name="T63" fmla="*/ 137 h 156"/>
              <a:gd name="T64" fmla="*/ 40 w 96"/>
              <a:gd name="T65" fmla="*/ 133 h 156"/>
              <a:gd name="T66" fmla="*/ 55 w 96"/>
              <a:gd name="T67" fmla="*/ 133 h 156"/>
              <a:gd name="T68" fmla="*/ 58 w 96"/>
              <a:gd name="T69" fmla="*/ 137 h 156"/>
              <a:gd name="T70" fmla="*/ 55 w 96"/>
              <a:gd name="T71" fmla="*/ 140 h 156"/>
              <a:gd name="T72" fmla="*/ 40 w 96"/>
              <a:gd name="T73" fmla="*/ 140 h 156"/>
              <a:gd name="T74" fmla="*/ 37 w 96"/>
              <a:gd name="T75" fmla="*/ 13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156">
                <a:moveTo>
                  <a:pt x="92" y="4"/>
                </a:moveTo>
                <a:cubicBezTo>
                  <a:pt x="89" y="1"/>
                  <a:pt x="84" y="0"/>
                  <a:pt x="80" y="0"/>
                </a:cubicBezTo>
                <a:cubicBezTo>
                  <a:pt x="15" y="0"/>
                  <a:pt x="15" y="0"/>
                  <a:pt x="15" y="0"/>
                </a:cubicBezTo>
                <a:cubicBezTo>
                  <a:pt x="7" y="0"/>
                  <a:pt x="0" y="7"/>
                  <a:pt x="0" y="15"/>
                </a:cubicBezTo>
                <a:cubicBezTo>
                  <a:pt x="0" y="140"/>
                  <a:pt x="0" y="140"/>
                  <a:pt x="0" y="140"/>
                </a:cubicBezTo>
                <a:cubicBezTo>
                  <a:pt x="0" y="149"/>
                  <a:pt x="7" y="156"/>
                  <a:pt x="15" y="156"/>
                </a:cubicBezTo>
                <a:cubicBezTo>
                  <a:pt x="80" y="156"/>
                  <a:pt x="80" y="156"/>
                  <a:pt x="80" y="156"/>
                </a:cubicBezTo>
                <a:cubicBezTo>
                  <a:pt x="88" y="156"/>
                  <a:pt x="95" y="149"/>
                  <a:pt x="95" y="140"/>
                </a:cubicBezTo>
                <a:cubicBezTo>
                  <a:pt x="96" y="21"/>
                  <a:pt x="96" y="21"/>
                  <a:pt x="96" y="21"/>
                </a:cubicBezTo>
                <a:cubicBezTo>
                  <a:pt x="96" y="15"/>
                  <a:pt x="96" y="15"/>
                  <a:pt x="96" y="15"/>
                </a:cubicBezTo>
                <a:cubicBezTo>
                  <a:pt x="96" y="11"/>
                  <a:pt x="95" y="7"/>
                  <a:pt x="92" y="4"/>
                </a:cubicBezTo>
                <a:moveTo>
                  <a:pt x="15" y="7"/>
                </a:moveTo>
                <a:cubicBezTo>
                  <a:pt x="80" y="7"/>
                  <a:pt x="80" y="7"/>
                  <a:pt x="80" y="7"/>
                </a:cubicBezTo>
                <a:cubicBezTo>
                  <a:pt x="82" y="7"/>
                  <a:pt x="85" y="8"/>
                  <a:pt x="87" y="10"/>
                </a:cubicBezTo>
                <a:cubicBezTo>
                  <a:pt x="88" y="11"/>
                  <a:pt x="89" y="13"/>
                  <a:pt x="89" y="15"/>
                </a:cubicBezTo>
                <a:cubicBezTo>
                  <a:pt x="88" y="19"/>
                  <a:pt x="88" y="19"/>
                  <a:pt x="88" y="19"/>
                </a:cubicBezTo>
                <a:cubicBezTo>
                  <a:pt x="7" y="19"/>
                  <a:pt x="7" y="19"/>
                  <a:pt x="7" y="19"/>
                </a:cubicBezTo>
                <a:cubicBezTo>
                  <a:pt x="7" y="15"/>
                  <a:pt x="7" y="15"/>
                  <a:pt x="7" y="15"/>
                </a:cubicBezTo>
                <a:cubicBezTo>
                  <a:pt x="7" y="11"/>
                  <a:pt x="11" y="7"/>
                  <a:pt x="15" y="7"/>
                </a:cubicBezTo>
                <a:moveTo>
                  <a:pt x="88" y="140"/>
                </a:moveTo>
                <a:cubicBezTo>
                  <a:pt x="88" y="145"/>
                  <a:pt x="84" y="148"/>
                  <a:pt x="80" y="148"/>
                </a:cubicBezTo>
                <a:cubicBezTo>
                  <a:pt x="15" y="148"/>
                  <a:pt x="15" y="148"/>
                  <a:pt x="15" y="148"/>
                </a:cubicBezTo>
                <a:cubicBezTo>
                  <a:pt x="11" y="148"/>
                  <a:pt x="7" y="145"/>
                  <a:pt x="7" y="140"/>
                </a:cubicBezTo>
                <a:cubicBezTo>
                  <a:pt x="7" y="125"/>
                  <a:pt x="7" y="125"/>
                  <a:pt x="7" y="125"/>
                </a:cubicBezTo>
                <a:cubicBezTo>
                  <a:pt x="88" y="125"/>
                  <a:pt x="88" y="125"/>
                  <a:pt x="88" y="125"/>
                </a:cubicBezTo>
                <a:lnTo>
                  <a:pt x="88" y="140"/>
                </a:lnTo>
                <a:close/>
                <a:moveTo>
                  <a:pt x="7" y="117"/>
                </a:moveTo>
                <a:cubicBezTo>
                  <a:pt x="7" y="26"/>
                  <a:pt x="7" y="26"/>
                  <a:pt x="7" y="26"/>
                </a:cubicBezTo>
                <a:cubicBezTo>
                  <a:pt x="88" y="26"/>
                  <a:pt x="88" y="26"/>
                  <a:pt x="88" y="26"/>
                </a:cubicBezTo>
                <a:cubicBezTo>
                  <a:pt x="88" y="117"/>
                  <a:pt x="88" y="117"/>
                  <a:pt x="88" y="117"/>
                </a:cubicBezTo>
                <a:lnTo>
                  <a:pt x="7" y="117"/>
                </a:lnTo>
                <a:close/>
                <a:moveTo>
                  <a:pt x="37" y="137"/>
                </a:moveTo>
                <a:cubicBezTo>
                  <a:pt x="37" y="134"/>
                  <a:pt x="38" y="133"/>
                  <a:pt x="40" y="133"/>
                </a:cubicBezTo>
                <a:cubicBezTo>
                  <a:pt x="55" y="133"/>
                  <a:pt x="55" y="133"/>
                  <a:pt x="55" y="133"/>
                </a:cubicBezTo>
                <a:cubicBezTo>
                  <a:pt x="57" y="133"/>
                  <a:pt x="58" y="134"/>
                  <a:pt x="58" y="137"/>
                </a:cubicBezTo>
                <a:cubicBezTo>
                  <a:pt x="58" y="139"/>
                  <a:pt x="57" y="140"/>
                  <a:pt x="55" y="140"/>
                </a:cubicBezTo>
                <a:cubicBezTo>
                  <a:pt x="40" y="140"/>
                  <a:pt x="40" y="140"/>
                  <a:pt x="40" y="140"/>
                </a:cubicBezTo>
                <a:cubicBezTo>
                  <a:pt x="38" y="140"/>
                  <a:pt x="37" y="139"/>
                  <a:pt x="37" y="137"/>
                </a:cubicBezTo>
              </a:path>
            </a:pathLst>
          </a:custGeom>
          <a:solidFill>
            <a:schemeClr val="tx1">
              <a:lumMod val="50000"/>
            </a:schemeClr>
          </a:solidFill>
          <a:ln>
            <a:noFill/>
          </a:ln>
        </p:spPr>
        <p:txBody>
          <a:bodyPr vert="horz" wrap="square" lIns="91440" tIns="45720" rIns="91440" bIns="45720" numCol="1" anchor="t" anchorCtr="0" compatLnSpc="1">
            <a:prstTxWarp prst="textNoShape">
              <a:avLst/>
            </a:prstTxWarp>
          </a:bodyPr>
          <a:lstStyle/>
          <a:p>
            <a:endParaRPr lang="es-ES"/>
          </a:p>
        </p:txBody>
      </p:sp>
      <p:sp>
        <p:nvSpPr>
          <p:cNvPr id="22" name="Freeform 21">
            <a:extLst>
              <a:ext uri="{FF2B5EF4-FFF2-40B4-BE49-F238E27FC236}">
                <a16:creationId xmlns:a16="http://schemas.microsoft.com/office/drawing/2014/main" id="{638BB4D6-3AAF-4B65-8DE8-67CA68E36C7D}"/>
              </a:ext>
            </a:extLst>
          </p:cNvPr>
          <p:cNvSpPr>
            <a:spLocks noEditPoints="1"/>
          </p:cNvSpPr>
          <p:nvPr/>
        </p:nvSpPr>
        <p:spPr bwMode="auto">
          <a:xfrm>
            <a:off x="2799467" y="5245867"/>
            <a:ext cx="233080" cy="154459"/>
          </a:xfrm>
          <a:custGeom>
            <a:avLst/>
            <a:gdLst>
              <a:gd name="T0" fmla="*/ 135 w 142"/>
              <a:gd name="T1" fmla="*/ 0 h 94"/>
              <a:gd name="T2" fmla="*/ 7 w 142"/>
              <a:gd name="T3" fmla="*/ 0 h 94"/>
              <a:gd name="T4" fmla="*/ 0 w 142"/>
              <a:gd name="T5" fmla="*/ 7 h 94"/>
              <a:gd name="T6" fmla="*/ 0 w 142"/>
              <a:gd name="T7" fmla="*/ 87 h 94"/>
              <a:gd name="T8" fmla="*/ 7 w 142"/>
              <a:gd name="T9" fmla="*/ 94 h 94"/>
              <a:gd name="T10" fmla="*/ 135 w 142"/>
              <a:gd name="T11" fmla="*/ 94 h 94"/>
              <a:gd name="T12" fmla="*/ 142 w 142"/>
              <a:gd name="T13" fmla="*/ 87 h 94"/>
              <a:gd name="T14" fmla="*/ 142 w 142"/>
              <a:gd name="T15" fmla="*/ 7 h 94"/>
              <a:gd name="T16" fmla="*/ 135 w 142"/>
              <a:gd name="T17" fmla="*/ 0 h 94"/>
              <a:gd name="T18" fmla="*/ 127 w 142"/>
              <a:gd name="T19" fmla="*/ 8 h 94"/>
              <a:gd name="T20" fmla="*/ 73 w 142"/>
              <a:gd name="T21" fmla="*/ 60 h 94"/>
              <a:gd name="T22" fmla="*/ 69 w 142"/>
              <a:gd name="T23" fmla="*/ 60 h 94"/>
              <a:gd name="T24" fmla="*/ 16 w 142"/>
              <a:gd name="T25" fmla="*/ 8 h 94"/>
              <a:gd name="T26" fmla="*/ 127 w 142"/>
              <a:gd name="T27" fmla="*/ 8 h 94"/>
              <a:gd name="T28" fmla="*/ 8 w 142"/>
              <a:gd name="T29" fmla="*/ 86 h 94"/>
              <a:gd name="T30" fmla="*/ 8 w 142"/>
              <a:gd name="T31" fmla="*/ 12 h 94"/>
              <a:gd name="T32" fmla="*/ 64 w 142"/>
              <a:gd name="T33" fmla="*/ 66 h 94"/>
              <a:gd name="T34" fmla="*/ 71 w 142"/>
              <a:gd name="T35" fmla="*/ 69 h 94"/>
              <a:gd name="T36" fmla="*/ 78 w 142"/>
              <a:gd name="T37" fmla="*/ 66 h 94"/>
              <a:gd name="T38" fmla="*/ 134 w 142"/>
              <a:gd name="T39" fmla="*/ 12 h 94"/>
              <a:gd name="T40" fmla="*/ 134 w 142"/>
              <a:gd name="T41" fmla="*/ 86 h 94"/>
              <a:gd name="T42" fmla="*/ 8 w 142"/>
              <a:gd name="T43" fmla="*/ 86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 h="94">
                <a:moveTo>
                  <a:pt x="135" y="0"/>
                </a:moveTo>
                <a:cubicBezTo>
                  <a:pt x="7" y="0"/>
                  <a:pt x="7" y="0"/>
                  <a:pt x="7" y="0"/>
                </a:cubicBezTo>
                <a:cubicBezTo>
                  <a:pt x="4" y="0"/>
                  <a:pt x="0" y="3"/>
                  <a:pt x="0" y="7"/>
                </a:cubicBezTo>
                <a:cubicBezTo>
                  <a:pt x="0" y="87"/>
                  <a:pt x="0" y="87"/>
                  <a:pt x="0" y="87"/>
                </a:cubicBezTo>
                <a:cubicBezTo>
                  <a:pt x="0" y="90"/>
                  <a:pt x="3" y="94"/>
                  <a:pt x="7" y="94"/>
                </a:cubicBezTo>
                <a:cubicBezTo>
                  <a:pt x="135" y="94"/>
                  <a:pt x="135" y="94"/>
                  <a:pt x="135" y="94"/>
                </a:cubicBezTo>
                <a:cubicBezTo>
                  <a:pt x="138" y="94"/>
                  <a:pt x="142" y="91"/>
                  <a:pt x="142" y="87"/>
                </a:cubicBezTo>
                <a:cubicBezTo>
                  <a:pt x="142" y="7"/>
                  <a:pt x="142" y="7"/>
                  <a:pt x="142" y="7"/>
                </a:cubicBezTo>
                <a:cubicBezTo>
                  <a:pt x="142" y="4"/>
                  <a:pt x="140" y="0"/>
                  <a:pt x="135" y="0"/>
                </a:cubicBezTo>
                <a:moveTo>
                  <a:pt x="127" y="8"/>
                </a:moveTo>
                <a:cubicBezTo>
                  <a:pt x="73" y="60"/>
                  <a:pt x="73" y="60"/>
                  <a:pt x="73" y="60"/>
                </a:cubicBezTo>
                <a:cubicBezTo>
                  <a:pt x="73" y="61"/>
                  <a:pt x="71" y="62"/>
                  <a:pt x="69" y="60"/>
                </a:cubicBezTo>
                <a:cubicBezTo>
                  <a:pt x="16" y="8"/>
                  <a:pt x="16" y="8"/>
                  <a:pt x="16" y="8"/>
                </a:cubicBezTo>
                <a:lnTo>
                  <a:pt x="127" y="8"/>
                </a:lnTo>
                <a:close/>
                <a:moveTo>
                  <a:pt x="8" y="86"/>
                </a:moveTo>
                <a:cubicBezTo>
                  <a:pt x="8" y="12"/>
                  <a:pt x="8" y="12"/>
                  <a:pt x="8" y="12"/>
                </a:cubicBezTo>
                <a:cubicBezTo>
                  <a:pt x="64" y="66"/>
                  <a:pt x="64" y="66"/>
                  <a:pt x="64" y="66"/>
                </a:cubicBezTo>
                <a:cubicBezTo>
                  <a:pt x="66" y="68"/>
                  <a:pt x="68" y="69"/>
                  <a:pt x="71" y="69"/>
                </a:cubicBezTo>
                <a:cubicBezTo>
                  <a:pt x="74" y="69"/>
                  <a:pt x="76" y="68"/>
                  <a:pt x="78" y="66"/>
                </a:cubicBezTo>
                <a:cubicBezTo>
                  <a:pt x="134" y="12"/>
                  <a:pt x="134" y="12"/>
                  <a:pt x="134" y="12"/>
                </a:cubicBezTo>
                <a:cubicBezTo>
                  <a:pt x="134" y="86"/>
                  <a:pt x="134" y="86"/>
                  <a:pt x="134" y="86"/>
                </a:cubicBezTo>
                <a:lnTo>
                  <a:pt x="8" y="86"/>
                </a:lnTo>
                <a:close/>
              </a:path>
            </a:pathLst>
          </a:custGeom>
          <a:solidFill>
            <a:schemeClr val="tx1">
              <a:lumMod val="50000"/>
            </a:schemeClr>
          </a:solidFill>
          <a:ln>
            <a:noFill/>
          </a:ln>
        </p:spPr>
        <p:txBody>
          <a:bodyPr vert="horz" wrap="square" lIns="91440" tIns="45720" rIns="91440" bIns="45720" numCol="1" anchor="t" anchorCtr="0" compatLnSpc="1">
            <a:prstTxWarp prst="textNoShape">
              <a:avLst/>
            </a:prstTxWarp>
          </a:bodyPr>
          <a:lstStyle/>
          <a:p>
            <a:endParaRPr lang="es-ES"/>
          </a:p>
        </p:txBody>
      </p:sp>
    </p:spTree>
    <p:extLst>
      <p:ext uri="{BB962C8B-B14F-4D97-AF65-F5344CB8AC3E}">
        <p14:creationId xmlns:p14="http://schemas.microsoft.com/office/powerpoint/2010/main" val="895271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173BDC65-3E8B-7E4B-90CE-3169D709860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22799"/>
          <a:stretch/>
        </p:blipFill>
        <p:spPr>
          <a:xfrm>
            <a:off x="1905000" y="0"/>
            <a:ext cx="10287000" cy="6858000"/>
          </a:xfrm>
          <a:prstGeom prst="rect">
            <a:avLst/>
          </a:prstGeom>
        </p:spPr>
      </p:pic>
      <p:sp>
        <p:nvSpPr>
          <p:cNvPr id="13" name="Rectangle 12">
            <a:extLst>
              <a:ext uri="{FF2B5EF4-FFF2-40B4-BE49-F238E27FC236}">
                <a16:creationId xmlns:a16="http://schemas.microsoft.com/office/drawing/2014/main" id="{E4D734B5-1A85-6A48-9C56-D8AB10738EE1}"/>
              </a:ext>
            </a:extLst>
          </p:cNvPr>
          <p:cNvSpPr/>
          <p:nvPr>
            <p:custDataLst>
              <p:tags r:id="rId1"/>
            </p:custDataLst>
          </p:nvPr>
        </p:nvSpPr>
        <p:spPr>
          <a:xfrm>
            <a:off x="0" y="0"/>
            <a:ext cx="8972550" cy="6858000"/>
          </a:xfrm>
          <a:prstGeom prst="rect">
            <a:avLst/>
          </a:prstGeom>
          <a:gradFill flip="none" rotWithShape="1">
            <a:gsLst>
              <a:gs pos="45000">
                <a:schemeClr val="bg2">
                  <a:lumMod val="50000"/>
                </a:schemeClr>
              </a:gs>
              <a:gs pos="100000">
                <a:schemeClr val="tx1">
                  <a:lumMod val="50000"/>
                  <a:alpha val="0"/>
                </a:schemeClr>
              </a:gs>
            </a:gsLst>
            <a:lin ang="0" scaled="1"/>
            <a:tileRect/>
          </a:gradFill>
        </p:spPr>
        <p:txBody>
          <a:bodyPr rtlCol="0" anchor="ctr"/>
          <a:lstStyle/>
          <a:p>
            <a:pPr algn="ctr"/>
            <a:endParaRPr lang="en-GB"/>
          </a:p>
        </p:txBody>
      </p:sp>
      <p:sp>
        <p:nvSpPr>
          <p:cNvPr id="2" name="Title 1">
            <a:extLst>
              <a:ext uri="{FF2B5EF4-FFF2-40B4-BE49-F238E27FC236}">
                <a16:creationId xmlns:a16="http://schemas.microsoft.com/office/drawing/2014/main" id="{E68D9BCF-DC5B-4BE8-BF31-4B58176444B3}"/>
              </a:ext>
            </a:extLst>
          </p:cNvPr>
          <p:cNvSpPr>
            <a:spLocks noGrp="1"/>
          </p:cNvSpPr>
          <p:nvPr>
            <p:ph type="title"/>
          </p:nvPr>
        </p:nvSpPr>
        <p:spPr/>
        <p:txBody>
          <a:bodyPr/>
          <a:lstStyle/>
          <a:p>
            <a:r>
              <a:rPr lang="en-GB">
                <a:solidFill>
                  <a:schemeClr val="bg1"/>
                </a:solidFill>
                <a:cs typeface="Kantar Brown" panose="020B0504020101010102" pitchFamily="34" charset="0"/>
              </a:rPr>
              <a:t>Kantar Worldpanel – Who we are</a:t>
            </a:r>
          </a:p>
        </p:txBody>
      </p:sp>
      <p:sp>
        <p:nvSpPr>
          <p:cNvPr id="5" name="Text Placeholder 4">
            <a:extLst>
              <a:ext uri="{FF2B5EF4-FFF2-40B4-BE49-F238E27FC236}">
                <a16:creationId xmlns:a16="http://schemas.microsoft.com/office/drawing/2014/main" id="{AAD588C8-ACEA-438A-8097-F47CAA5FDBB4}"/>
              </a:ext>
            </a:extLst>
          </p:cNvPr>
          <p:cNvSpPr>
            <a:spLocks noGrp="1"/>
          </p:cNvSpPr>
          <p:nvPr>
            <p:ph type="body" sz="quarter" idx="12"/>
          </p:nvPr>
        </p:nvSpPr>
        <p:spPr>
          <a:xfrm>
            <a:off x="360000" y="1708150"/>
            <a:ext cx="5126400" cy="3999600"/>
          </a:xfrm>
        </p:spPr>
        <p:txBody>
          <a:bodyPr/>
          <a:lstStyle/>
          <a:p>
            <a:pPr lvl="0">
              <a:defRPr/>
            </a:pPr>
            <a:r>
              <a:rPr lang="en-GB" dirty="0">
                <a:solidFill>
                  <a:schemeClr val="bg1"/>
                </a:solidFill>
                <a:latin typeface="+mj-lt"/>
                <a:cs typeface="Kantar Brown" panose="020B0504020101010102" pitchFamily="34" charset="0"/>
              </a:rPr>
              <a:t>Our panel of </a:t>
            </a:r>
            <a:r>
              <a:rPr lang="en-GB" b="1" dirty="0">
                <a:solidFill>
                  <a:schemeClr val="bg1"/>
                </a:solidFill>
                <a:latin typeface="+mj-lt"/>
                <a:cs typeface="Kantar Brown" panose="020B0504020101010102" pitchFamily="34" charset="0"/>
              </a:rPr>
              <a:t>15,000 GB</a:t>
            </a:r>
            <a:r>
              <a:rPr lang="en-GB" dirty="0">
                <a:solidFill>
                  <a:schemeClr val="bg1"/>
                </a:solidFill>
                <a:latin typeface="+mj-lt"/>
                <a:cs typeface="Kantar Brown" panose="020B0504020101010102" pitchFamily="34" charset="0"/>
              </a:rPr>
              <a:t> Entertainment individuals provides us with a robust picture of the Entertainment market, how and why your consumers behave the way they do and the insights you need in order to win.</a:t>
            </a:r>
          </a:p>
          <a:p>
            <a:pPr lvl="0">
              <a:defRPr/>
            </a:pPr>
            <a:endParaRPr lang="en-GB" dirty="0">
              <a:solidFill>
                <a:schemeClr val="bg1"/>
              </a:solidFill>
              <a:latin typeface="+mj-lt"/>
              <a:cs typeface="Kantar Brown" panose="020B0504020101010102" pitchFamily="34" charset="0"/>
            </a:endParaRPr>
          </a:p>
          <a:p>
            <a:pPr lvl="0">
              <a:defRPr/>
            </a:pPr>
            <a:r>
              <a:rPr lang="en-GB" dirty="0">
                <a:solidFill>
                  <a:schemeClr val="bg1"/>
                </a:solidFill>
                <a:latin typeface="+mj-lt"/>
                <a:cs typeface="Kantar Brown" panose="020B0504020101010102" pitchFamily="34" charset="0"/>
              </a:rPr>
              <a:t>The following slides focus on videogame software for consoles and PC (pre-owned and streaming excluded).</a:t>
            </a:r>
          </a:p>
        </p:txBody>
      </p:sp>
      <p:sp>
        <p:nvSpPr>
          <p:cNvPr id="3" name="Slide Number Placeholder 2">
            <a:extLst>
              <a:ext uri="{FF2B5EF4-FFF2-40B4-BE49-F238E27FC236}">
                <a16:creationId xmlns:a16="http://schemas.microsoft.com/office/drawing/2014/main" id="{C2AB7220-AD57-4043-A1D5-523AFD5DA505}"/>
              </a:ext>
            </a:extLst>
          </p:cNvPr>
          <p:cNvSpPr>
            <a:spLocks noGrp="1"/>
          </p:cNvSpPr>
          <p:nvPr>
            <p:ph type="sldNum" sz="quarter" idx="10"/>
          </p:nvPr>
        </p:nvSpPr>
        <p:spPr/>
        <p:txBody>
          <a:bodyPr/>
          <a:lstStyle/>
          <a:p>
            <a:fld id="{4034BEE3-566C-4068-A777-C3A4762E861B}" type="slidenum">
              <a:rPr lang="en-GB" smtClean="0">
                <a:solidFill>
                  <a:schemeClr val="bg1"/>
                </a:solidFill>
              </a:rPr>
              <a:pPr/>
              <a:t>2</a:t>
            </a:fld>
            <a:endParaRPr lang="en-GB">
              <a:solidFill>
                <a:schemeClr val="bg1"/>
              </a:solidFill>
            </a:endParaRPr>
          </a:p>
        </p:txBody>
      </p:sp>
      <p:cxnSp>
        <p:nvCxnSpPr>
          <p:cNvPr id="11" name="Straight Connector 10">
            <a:extLst>
              <a:ext uri="{FF2B5EF4-FFF2-40B4-BE49-F238E27FC236}">
                <a16:creationId xmlns:a16="http://schemas.microsoft.com/office/drawing/2014/main" id="{057C515C-7A2F-2447-8245-78457C386916}"/>
              </a:ext>
            </a:extLst>
          </p:cNvPr>
          <p:cNvCxnSpPr>
            <a:cxnSpLocks/>
          </p:cNvCxnSpPr>
          <p:nvPr>
            <p:custDataLst>
              <p:tags r:id="rId2"/>
            </p:custDataLst>
          </p:nvPr>
        </p:nvCxnSpPr>
        <p:spPr>
          <a:xfrm>
            <a:off x="360000" y="6120000"/>
            <a:ext cx="11474161" cy="0"/>
          </a:xfrm>
          <a:prstGeom prst="line">
            <a:avLst/>
          </a:prstGeom>
          <a:ln w="38100">
            <a:solidFill>
              <a:schemeClr val="bg1"/>
            </a:solidFill>
            <a:tailEnd type="none"/>
          </a:ln>
        </p:spPr>
        <p:style>
          <a:lnRef idx="1">
            <a:schemeClr val="accent1"/>
          </a:lnRef>
          <a:fillRef idx="0">
            <a:schemeClr val="accent1"/>
          </a:fillRef>
          <a:effectRef idx="0">
            <a:schemeClr val="accent1"/>
          </a:effectRef>
          <a:fontRef idx="minor">
            <a:schemeClr val="tx1"/>
          </a:fontRef>
        </p:style>
      </p:cxnSp>
      <p:pic>
        <p:nvPicPr>
          <p:cNvPr id="18" name="Picture 17" descr="Icon&#10;&#10;Description automatically generated">
            <a:extLst>
              <a:ext uri="{FF2B5EF4-FFF2-40B4-BE49-F238E27FC236}">
                <a16:creationId xmlns:a16="http://schemas.microsoft.com/office/drawing/2014/main" id="{C6C9DD10-89AC-824B-8333-F660C0E83F8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74287" y="6347713"/>
            <a:ext cx="1080000" cy="196364"/>
          </a:xfrm>
          <a:prstGeom prst="rect">
            <a:avLst/>
          </a:prstGeom>
        </p:spPr>
      </p:pic>
    </p:spTree>
    <p:extLst>
      <p:ext uri="{BB962C8B-B14F-4D97-AF65-F5344CB8AC3E}">
        <p14:creationId xmlns:p14="http://schemas.microsoft.com/office/powerpoint/2010/main" val="387717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A008C-7282-4524-9AC2-8C1DE6E72A79}"/>
              </a:ext>
            </a:extLst>
          </p:cNvPr>
          <p:cNvSpPr>
            <a:spLocks noGrp="1"/>
          </p:cNvSpPr>
          <p:nvPr>
            <p:ph type="sldNum" sz="quarter" idx="10"/>
          </p:nvPr>
        </p:nvSpPr>
        <p:spPr/>
        <p:txBody>
          <a:bodyPr/>
          <a:lstStyle/>
          <a:p>
            <a:fld id="{4034BEE3-566C-4068-A777-C3A4762E861B}" type="slidenum">
              <a:rPr lang="en-GB" smtClean="0"/>
              <a:pPr/>
              <a:t>3</a:t>
            </a:fld>
            <a:endParaRPr lang="en-GB" dirty="0"/>
          </a:p>
        </p:txBody>
      </p:sp>
      <p:graphicFrame>
        <p:nvGraphicFramePr>
          <p:cNvPr id="6" name="PPChart">
            <a:extLst>
              <a:ext uri="{FF2B5EF4-FFF2-40B4-BE49-F238E27FC236}">
                <a16:creationId xmlns:a16="http://schemas.microsoft.com/office/drawing/2014/main" id="{DD120B5F-BBC7-40DC-B367-D2E945C2A588}"/>
              </a:ext>
            </a:extLst>
          </p:cNvPr>
          <p:cNvGraphicFramePr>
            <a:graphicFrameLocks/>
          </p:cNvGraphicFramePr>
          <p:nvPr>
            <p:extLst>
              <p:ext uri="{D42A27DB-BD31-4B8C-83A1-F6EECF244321}">
                <p14:modId xmlns:p14="http://schemas.microsoft.com/office/powerpoint/2010/main" val="1748107685"/>
              </p:ext>
            </p:extLst>
          </p:nvPr>
        </p:nvGraphicFramePr>
        <p:xfrm>
          <a:off x="304800" y="1270000"/>
          <a:ext cx="11582400" cy="482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4">
            <a:extLst>
              <a:ext uri="{FF2B5EF4-FFF2-40B4-BE49-F238E27FC236}">
                <a16:creationId xmlns:a16="http://schemas.microsoft.com/office/drawing/2014/main" id="{4F22643E-AF96-4BFE-B9C9-56621805C508}"/>
              </a:ext>
            </a:extLst>
          </p:cNvPr>
          <p:cNvSpPr>
            <a:spLocks noGrp="1"/>
          </p:cNvSpPr>
          <p:nvPr>
            <p:ph type="title"/>
          </p:nvPr>
        </p:nvSpPr>
        <p:spPr>
          <a:xfrm>
            <a:off x="360362" y="204475"/>
            <a:ext cx="11466875" cy="403200"/>
          </a:xfrm>
        </p:spPr>
        <p:txBody>
          <a:bodyPr/>
          <a:lstStyle/>
          <a:p>
            <a:r>
              <a:rPr lang="en-GB" dirty="0"/>
              <a:t>Lockdown manifested in staggering growth for transactional games and it’s only the most recent 52 w/e period where we see that growth begin to slow.</a:t>
            </a:r>
          </a:p>
        </p:txBody>
      </p:sp>
      <p:sp>
        <p:nvSpPr>
          <p:cNvPr id="8" name="Text Placeholder 5">
            <a:extLst>
              <a:ext uri="{FF2B5EF4-FFF2-40B4-BE49-F238E27FC236}">
                <a16:creationId xmlns:a16="http://schemas.microsoft.com/office/drawing/2014/main" id="{5C5925A0-A871-49AB-B9A2-0ED4C144AA68}"/>
              </a:ext>
            </a:extLst>
          </p:cNvPr>
          <p:cNvSpPr>
            <a:spLocks noGrp="1"/>
          </p:cNvSpPr>
          <p:nvPr>
            <p:ph type="body" sz="quarter" idx="12"/>
          </p:nvPr>
        </p:nvSpPr>
        <p:spPr>
          <a:xfrm>
            <a:off x="360362" y="1077249"/>
            <a:ext cx="11466512" cy="549226"/>
          </a:xfrm>
        </p:spPr>
        <p:txBody>
          <a:bodyPr/>
          <a:lstStyle/>
          <a:p>
            <a:r>
              <a:rPr lang="en-GB" sz="1800" dirty="0"/>
              <a:t>Contribution to Growth | Physical &amp; Digital Games | Rolling 52 w/e</a:t>
            </a:r>
          </a:p>
          <a:p>
            <a:endParaRPr lang="en-GB" sz="1800" dirty="0"/>
          </a:p>
        </p:txBody>
      </p:sp>
      <p:sp>
        <p:nvSpPr>
          <p:cNvPr id="9" name="Text Placeholder 8">
            <a:extLst>
              <a:ext uri="{FF2B5EF4-FFF2-40B4-BE49-F238E27FC236}">
                <a16:creationId xmlns:a16="http://schemas.microsoft.com/office/drawing/2014/main" id="{17170275-D154-43D9-960D-71F2C0376562}"/>
              </a:ext>
            </a:extLst>
          </p:cNvPr>
          <p:cNvSpPr txBox="1">
            <a:spLocks/>
          </p:cNvSpPr>
          <p:nvPr/>
        </p:nvSpPr>
        <p:spPr>
          <a:xfrm>
            <a:off x="7070733" y="6433144"/>
            <a:ext cx="4450016" cy="123111"/>
          </a:xfrm>
          <a:prstGeom prst="rect">
            <a:avLst/>
          </a:prstGeom>
          <a:noFill/>
        </p:spPr>
        <p:txBody>
          <a:bodyPr wrap="square" lIns="0" tIns="0" rIns="0" bIns="0" rtlCol="0">
            <a:spAutoFit/>
          </a:bodyPr>
          <a:lstStyle>
            <a:lvl1pPr marL="342900" indent="-342900" algn="l" defTabSz="457200" rtl="0" eaLnBrk="1" fontAlgn="base" hangingPunct="1">
              <a:spcBef>
                <a:spcPct val="20000"/>
              </a:spcBef>
              <a:spcAft>
                <a:spcPct val="0"/>
              </a:spcAft>
              <a:buFont typeface="Arial" pitchFamily="-65"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itchFamily="-65"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itchFamily="-65"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Tx/>
              <a:buSzTx/>
              <a:buFont typeface="Arial" pitchFamily="-65" charset="0"/>
              <a:buNone/>
              <a:tabLst/>
              <a:defRPr/>
            </a:pPr>
            <a:r>
              <a:rPr kumimoji="0" lang="en-GB" sz="800" b="0" i="0" u="none" strike="noStrike" kern="1200" cap="none" spc="0" normalizeH="0" baseline="0" noProof="0" dirty="0">
                <a:ln>
                  <a:noFill/>
                </a:ln>
                <a:effectLst/>
                <a:uLnTx/>
                <a:uFillTx/>
                <a:latin typeface="+mn-lt"/>
                <a:ea typeface="+mn-ea"/>
                <a:cs typeface="+mn-cs"/>
              </a:rPr>
              <a:t>Source: Kantar Worldpanel | Transactional Videogames | 52  we data to </a:t>
            </a:r>
            <a:r>
              <a:rPr lang="en-GB" sz="800" dirty="0">
                <a:ea typeface="+mn-ea"/>
                <a:cs typeface="+mn-cs"/>
              </a:rPr>
              <a:t>4</a:t>
            </a:r>
            <a:r>
              <a:rPr lang="en-GB" sz="800" baseline="30000" dirty="0">
                <a:ea typeface="+mn-ea"/>
                <a:cs typeface="+mn-cs"/>
              </a:rPr>
              <a:t>th</a:t>
            </a:r>
            <a:r>
              <a:rPr lang="en-GB" sz="800" dirty="0">
                <a:ea typeface="+mn-ea"/>
                <a:cs typeface="+mn-cs"/>
              </a:rPr>
              <a:t> April </a:t>
            </a:r>
            <a:r>
              <a:rPr kumimoji="0" lang="en-GB" sz="800" b="0" i="0" u="none" strike="noStrike" kern="1200" cap="none" spc="0" normalizeH="0" baseline="0" noProof="0" dirty="0">
                <a:ln>
                  <a:noFill/>
                </a:ln>
                <a:effectLst/>
                <a:uLnTx/>
                <a:uFillTx/>
                <a:latin typeface="+mn-lt"/>
                <a:ea typeface="+mn-ea"/>
                <a:cs typeface="+mn-cs"/>
              </a:rPr>
              <a:t>2021</a:t>
            </a:r>
          </a:p>
        </p:txBody>
      </p:sp>
    </p:spTree>
    <p:extLst>
      <p:ext uri="{BB962C8B-B14F-4D97-AF65-F5344CB8AC3E}">
        <p14:creationId xmlns:p14="http://schemas.microsoft.com/office/powerpoint/2010/main" val="39497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94BC-79B4-40DB-8DB0-7145A658A354}"/>
              </a:ext>
            </a:extLst>
          </p:cNvPr>
          <p:cNvSpPr>
            <a:spLocks noGrp="1"/>
          </p:cNvSpPr>
          <p:nvPr>
            <p:ph type="title"/>
          </p:nvPr>
        </p:nvSpPr>
        <p:spPr>
          <a:xfrm>
            <a:off x="360000" y="271150"/>
            <a:ext cx="11466875" cy="403200"/>
          </a:xfrm>
        </p:spPr>
        <p:txBody>
          <a:bodyPr/>
          <a:lstStyle/>
          <a:p>
            <a:r>
              <a:rPr lang="en-GB" dirty="0"/>
              <a:t>With close to one 1 in 5 of the GB population having purchased a videogame in the last year, retention as opposed to penetration growth will be key in the short term.</a:t>
            </a:r>
          </a:p>
        </p:txBody>
      </p:sp>
      <p:sp>
        <p:nvSpPr>
          <p:cNvPr id="3" name="Slide Number Placeholder 2">
            <a:extLst>
              <a:ext uri="{FF2B5EF4-FFF2-40B4-BE49-F238E27FC236}">
                <a16:creationId xmlns:a16="http://schemas.microsoft.com/office/drawing/2014/main" id="{67D6B1EE-46F6-4D84-B6BC-E828D1D42858}"/>
              </a:ext>
            </a:extLst>
          </p:cNvPr>
          <p:cNvSpPr>
            <a:spLocks noGrp="1"/>
          </p:cNvSpPr>
          <p:nvPr>
            <p:ph type="sldNum" sz="quarter" idx="10"/>
          </p:nvPr>
        </p:nvSpPr>
        <p:spPr/>
        <p:txBody>
          <a:bodyPr/>
          <a:lstStyle/>
          <a:p>
            <a:fld id="{4034BEE3-566C-4068-A777-C3A4762E861B}" type="slidenum">
              <a:rPr lang="en-GB" smtClean="0"/>
              <a:pPr/>
              <a:t>4</a:t>
            </a:fld>
            <a:endParaRPr lang="en-GB" dirty="0"/>
          </a:p>
        </p:txBody>
      </p:sp>
      <p:graphicFrame>
        <p:nvGraphicFramePr>
          <p:cNvPr id="7" name="Chart 6">
            <a:extLst>
              <a:ext uri="{FF2B5EF4-FFF2-40B4-BE49-F238E27FC236}">
                <a16:creationId xmlns:a16="http://schemas.microsoft.com/office/drawing/2014/main" id="{87AC6F4A-0B0C-48CC-AE92-392EE89A72BB}"/>
              </a:ext>
            </a:extLst>
          </p:cNvPr>
          <p:cNvGraphicFramePr/>
          <p:nvPr>
            <p:custDataLst>
              <p:tags r:id="rId1"/>
            </p:custDataLst>
            <p:extLst>
              <p:ext uri="{D42A27DB-BD31-4B8C-83A1-F6EECF244321}">
                <p14:modId xmlns:p14="http://schemas.microsoft.com/office/powerpoint/2010/main" val="3271766055"/>
              </p:ext>
            </p:extLst>
          </p:nvPr>
        </p:nvGraphicFramePr>
        <p:xfrm>
          <a:off x="391161" y="1715643"/>
          <a:ext cx="11414032" cy="4036913"/>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Rounded Corners 7">
            <a:extLst>
              <a:ext uri="{FF2B5EF4-FFF2-40B4-BE49-F238E27FC236}">
                <a16:creationId xmlns:a16="http://schemas.microsoft.com/office/drawing/2014/main" id="{E460AEF3-F86D-4CAB-A2EF-1B7DF6F10F18}"/>
              </a:ext>
            </a:extLst>
          </p:cNvPr>
          <p:cNvSpPr/>
          <p:nvPr/>
        </p:nvSpPr>
        <p:spPr bwMode="ltGray">
          <a:xfrm>
            <a:off x="8804634" y="2143451"/>
            <a:ext cx="2139884" cy="3652249"/>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dirty="0" err="1"/>
          </a:p>
        </p:txBody>
      </p:sp>
      <p:sp>
        <p:nvSpPr>
          <p:cNvPr id="9" name="Text Placeholder 5">
            <a:extLst>
              <a:ext uri="{FF2B5EF4-FFF2-40B4-BE49-F238E27FC236}">
                <a16:creationId xmlns:a16="http://schemas.microsoft.com/office/drawing/2014/main" id="{0AAAD64A-FAD8-45B3-9F5E-76D7499AA8C5}"/>
              </a:ext>
            </a:extLst>
          </p:cNvPr>
          <p:cNvSpPr>
            <a:spLocks noGrp="1"/>
          </p:cNvSpPr>
          <p:nvPr>
            <p:ph type="body" sz="quarter" idx="12"/>
          </p:nvPr>
        </p:nvSpPr>
        <p:spPr>
          <a:xfrm>
            <a:off x="334327" y="1441030"/>
            <a:ext cx="11466512" cy="549226"/>
          </a:xfrm>
        </p:spPr>
        <p:txBody>
          <a:bodyPr/>
          <a:lstStyle/>
          <a:p>
            <a:r>
              <a:rPr lang="en-GB" sz="1800" dirty="0"/>
              <a:t>Penetration (%) of Transactional Videogame formats over time</a:t>
            </a:r>
          </a:p>
          <a:p>
            <a:endParaRPr lang="en-GB" sz="1800" dirty="0"/>
          </a:p>
        </p:txBody>
      </p:sp>
      <p:sp>
        <p:nvSpPr>
          <p:cNvPr id="13" name="Text Placeholder 8">
            <a:extLst>
              <a:ext uri="{FF2B5EF4-FFF2-40B4-BE49-F238E27FC236}">
                <a16:creationId xmlns:a16="http://schemas.microsoft.com/office/drawing/2014/main" id="{D202CAAF-0D6D-4BF5-8E32-38E94DE16F2B}"/>
              </a:ext>
            </a:extLst>
          </p:cNvPr>
          <p:cNvSpPr txBox="1">
            <a:spLocks/>
          </p:cNvSpPr>
          <p:nvPr/>
        </p:nvSpPr>
        <p:spPr>
          <a:xfrm>
            <a:off x="7070733" y="6433144"/>
            <a:ext cx="4450016" cy="123111"/>
          </a:xfrm>
          <a:prstGeom prst="rect">
            <a:avLst/>
          </a:prstGeom>
          <a:noFill/>
        </p:spPr>
        <p:txBody>
          <a:bodyPr wrap="square" lIns="0" tIns="0" rIns="0" bIns="0" rtlCol="0">
            <a:spAutoFit/>
          </a:bodyPr>
          <a:lstStyle>
            <a:lvl1pPr marL="342900" indent="-342900" algn="l" defTabSz="457200" rtl="0" eaLnBrk="1" fontAlgn="base" hangingPunct="1">
              <a:spcBef>
                <a:spcPct val="20000"/>
              </a:spcBef>
              <a:spcAft>
                <a:spcPct val="0"/>
              </a:spcAft>
              <a:buFont typeface="Arial" pitchFamily="-65"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itchFamily="-65"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itchFamily="-65"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Tx/>
              <a:buSzTx/>
              <a:buFont typeface="Arial" pitchFamily="-65" charset="0"/>
              <a:buNone/>
              <a:tabLst/>
              <a:defRPr/>
            </a:pPr>
            <a:r>
              <a:rPr kumimoji="0" lang="en-GB" sz="800" b="0" i="0" u="none" strike="noStrike" kern="1200" cap="none" spc="0" normalizeH="0" baseline="0" noProof="0" dirty="0">
                <a:ln>
                  <a:noFill/>
                </a:ln>
                <a:effectLst/>
                <a:uLnTx/>
                <a:uFillTx/>
                <a:latin typeface="+mn-lt"/>
                <a:ea typeface="+mn-ea"/>
                <a:cs typeface="+mn-cs"/>
              </a:rPr>
              <a:t>Source: Kantar Worldpanel | Transactional Videogames | 52  we data to </a:t>
            </a:r>
            <a:r>
              <a:rPr lang="en-GB" sz="800" dirty="0">
                <a:ea typeface="+mn-ea"/>
                <a:cs typeface="+mn-cs"/>
              </a:rPr>
              <a:t>4</a:t>
            </a:r>
            <a:r>
              <a:rPr lang="en-GB" sz="800" baseline="30000" dirty="0">
                <a:ea typeface="+mn-ea"/>
                <a:cs typeface="+mn-cs"/>
              </a:rPr>
              <a:t>th</a:t>
            </a:r>
            <a:r>
              <a:rPr lang="en-GB" sz="800" dirty="0">
                <a:ea typeface="+mn-ea"/>
                <a:cs typeface="+mn-cs"/>
              </a:rPr>
              <a:t> April </a:t>
            </a:r>
            <a:r>
              <a:rPr kumimoji="0" lang="en-GB" sz="800" b="0" i="0" u="none" strike="noStrike" kern="1200" cap="none" spc="0" normalizeH="0" baseline="0" noProof="0" dirty="0">
                <a:ln>
                  <a:noFill/>
                </a:ln>
                <a:effectLst/>
                <a:uLnTx/>
                <a:uFillTx/>
                <a:latin typeface="+mn-lt"/>
                <a:ea typeface="+mn-ea"/>
                <a:cs typeface="+mn-cs"/>
              </a:rPr>
              <a:t>2021</a:t>
            </a:r>
          </a:p>
        </p:txBody>
      </p:sp>
    </p:spTree>
    <p:extLst>
      <p:ext uri="{BB962C8B-B14F-4D97-AF65-F5344CB8AC3E}">
        <p14:creationId xmlns:p14="http://schemas.microsoft.com/office/powerpoint/2010/main" val="312567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59636" y="271150"/>
            <a:ext cx="11466875" cy="403200"/>
          </a:xfrm>
          <a:prstGeom prst="rect">
            <a:avLst/>
          </a:prstGeom>
        </p:spPr>
        <p:txBody>
          <a:bodyPr/>
          <a:lstStyle/>
          <a:p>
            <a:r>
              <a:rPr lang="en-GB" dirty="0">
                <a:solidFill>
                  <a:schemeClr val="tx1"/>
                </a:solidFill>
                <a:latin typeface="Arial" panose="020B0604020202020204" pitchFamily="34" charset="0"/>
                <a:cs typeface="Arial" panose="020B0604020202020204" pitchFamily="34" charset="0"/>
              </a:rPr>
              <a:t>Growth of engagement from young families leaves us in a unique position to continue to attract engagement from a group who have historically very low engagement in videogames.</a:t>
            </a:r>
            <a:endParaRPr lang="en-US" dirty="0">
              <a:solidFill>
                <a:schemeClr val="tx1"/>
              </a:solidFill>
              <a:latin typeface="Arial" panose="020B0604020202020204" pitchFamily="34" charset="0"/>
              <a:cs typeface="Arial" panose="020B0604020202020204" pitchFamily="34" charset="0"/>
            </a:endParaRPr>
          </a:p>
        </p:txBody>
      </p:sp>
      <p:graphicFrame>
        <p:nvGraphicFramePr>
          <p:cNvPr id="3" name="Chart 2">
            <a:extLst>
              <a:ext uri="{FF2B5EF4-FFF2-40B4-BE49-F238E27FC236}">
                <a16:creationId xmlns:a16="http://schemas.microsoft.com/office/drawing/2014/main" id="{F07BE2D8-2E11-704F-BB5F-7D5ED12834DD}"/>
              </a:ext>
            </a:extLst>
          </p:cNvPr>
          <p:cNvGraphicFramePr/>
          <p:nvPr>
            <p:custDataLst>
              <p:tags r:id="rId1"/>
            </p:custDataLst>
            <p:extLst>
              <p:ext uri="{D42A27DB-BD31-4B8C-83A1-F6EECF244321}">
                <p14:modId xmlns:p14="http://schemas.microsoft.com/office/powerpoint/2010/main" val="1159715216"/>
              </p:ext>
            </p:extLst>
          </p:nvPr>
        </p:nvGraphicFramePr>
        <p:xfrm>
          <a:off x="292233" y="2147011"/>
          <a:ext cx="12241290" cy="3598287"/>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a:extLst>
              <a:ext uri="{FF2B5EF4-FFF2-40B4-BE49-F238E27FC236}">
                <a16:creationId xmlns:a16="http://schemas.microsoft.com/office/drawing/2014/main" id="{97B2FBA0-0B09-4014-96FD-9E61226F519E}"/>
              </a:ext>
            </a:extLst>
          </p:cNvPr>
          <p:cNvSpPr>
            <a:spLocks noGrp="1"/>
          </p:cNvSpPr>
          <p:nvPr>
            <p:ph type="sldNum" sz="quarter" idx="10"/>
          </p:nvPr>
        </p:nvSpPr>
        <p:spPr/>
        <p:txBody>
          <a:bodyPr/>
          <a:lstStyle/>
          <a:p>
            <a:fld id="{4034BEE3-566C-4068-A777-C3A4762E861B}" type="slidenum">
              <a:rPr lang="en-GB" smtClean="0"/>
              <a:pPr/>
              <a:t>5</a:t>
            </a:fld>
            <a:endParaRPr lang="en-GB" dirty="0"/>
          </a:p>
        </p:txBody>
      </p:sp>
      <p:sp>
        <p:nvSpPr>
          <p:cNvPr id="12" name="Text Placeholder 5">
            <a:extLst>
              <a:ext uri="{FF2B5EF4-FFF2-40B4-BE49-F238E27FC236}">
                <a16:creationId xmlns:a16="http://schemas.microsoft.com/office/drawing/2014/main" id="{8FC18E36-CA55-4DAB-B4FB-0D3733327EED}"/>
              </a:ext>
            </a:extLst>
          </p:cNvPr>
          <p:cNvSpPr>
            <a:spLocks noGrp="1"/>
          </p:cNvSpPr>
          <p:nvPr>
            <p:ph type="body" sz="quarter" idx="12"/>
          </p:nvPr>
        </p:nvSpPr>
        <p:spPr>
          <a:xfrm>
            <a:off x="334327" y="1441030"/>
            <a:ext cx="11466512" cy="549226"/>
          </a:xfrm>
        </p:spPr>
        <p:txBody>
          <a:bodyPr/>
          <a:lstStyle/>
          <a:p>
            <a:r>
              <a:rPr lang="en-GB" sz="1800" dirty="0">
                <a:latin typeface="Arial" panose="020B0604020202020204" pitchFamily="34" charset="0"/>
                <a:cs typeface="Arial" panose="020B0604020202020204" pitchFamily="34" charset="0"/>
              </a:rPr>
              <a:t>Total Transactional Games | YOY Spend Growth by Group (£%) | 52 w/e 4</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April 2021 vs LY</a:t>
            </a:r>
          </a:p>
          <a:p>
            <a:endParaRPr lang="en-GB" sz="1800" dirty="0"/>
          </a:p>
        </p:txBody>
      </p:sp>
      <p:sp>
        <p:nvSpPr>
          <p:cNvPr id="13" name="Text Placeholder 8">
            <a:extLst>
              <a:ext uri="{FF2B5EF4-FFF2-40B4-BE49-F238E27FC236}">
                <a16:creationId xmlns:a16="http://schemas.microsoft.com/office/drawing/2014/main" id="{B71686C7-FFF9-49E4-BFCD-51988D548234}"/>
              </a:ext>
            </a:extLst>
          </p:cNvPr>
          <p:cNvSpPr txBox="1">
            <a:spLocks/>
          </p:cNvSpPr>
          <p:nvPr/>
        </p:nvSpPr>
        <p:spPr>
          <a:xfrm>
            <a:off x="7070733" y="6433144"/>
            <a:ext cx="4450016" cy="123111"/>
          </a:xfrm>
          <a:prstGeom prst="rect">
            <a:avLst/>
          </a:prstGeom>
          <a:noFill/>
        </p:spPr>
        <p:txBody>
          <a:bodyPr wrap="square" lIns="0" tIns="0" rIns="0" bIns="0" rtlCol="0">
            <a:spAutoFit/>
          </a:bodyPr>
          <a:lstStyle>
            <a:lvl1pPr marL="342900" indent="-342900" algn="l" defTabSz="457200" rtl="0" eaLnBrk="1" fontAlgn="base" hangingPunct="1">
              <a:spcBef>
                <a:spcPct val="20000"/>
              </a:spcBef>
              <a:spcAft>
                <a:spcPct val="0"/>
              </a:spcAft>
              <a:buFont typeface="Arial" pitchFamily="-65"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itchFamily="-65"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itchFamily="-65"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Tx/>
              <a:buSzTx/>
              <a:buFont typeface="Arial" pitchFamily="-65" charset="0"/>
              <a:buNone/>
              <a:tabLst/>
              <a:defRPr/>
            </a:pPr>
            <a:r>
              <a:rPr kumimoji="0" lang="en-GB" sz="800" b="0" i="0" u="none" strike="noStrike" kern="1200" cap="none" spc="0" normalizeH="0" baseline="0" noProof="0" dirty="0">
                <a:ln>
                  <a:noFill/>
                </a:ln>
                <a:effectLst/>
                <a:uLnTx/>
                <a:uFillTx/>
                <a:latin typeface="+mn-lt"/>
                <a:ea typeface="+mn-ea"/>
                <a:cs typeface="+mn-cs"/>
              </a:rPr>
              <a:t>Source: Kantar Worldpanel | Transactional Videogames | 52  we data to </a:t>
            </a:r>
            <a:r>
              <a:rPr lang="en-GB" sz="800" dirty="0">
                <a:ea typeface="+mn-ea"/>
                <a:cs typeface="+mn-cs"/>
              </a:rPr>
              <a:t>4</a:t>
            </a:r>
            <a:r>
              <a:rPr lang="en-GB" sz="800" baseline="30000" dirty="0">
                <a:ea typeface="+mn-ea"/>
                <a:cs typeface="+mn-cs"/>
              </a:rPr>
              <a:t>th</a:t>
            </a:r>
            <a:r>
              <a:rPr lang="en-GB" sz="800" dirty="0">
                <a:ea typeface="+mn-ea"/>
                <a:cs typeface="+mn-cs"/>
              </a:rPr>
              <a:t> April </a:t>
            </a:r>
            <a:r>
              <a:rPr kumimoji="0" lang="en-GB" sz="800" b="0" i="0" u="none" strike="noStrike" kern="1200" cap="none" spc="0" normalizeH="0" baseline="0" noProof="0" dirty="0">
                <a:ln>
                  <a:noFill/>
                </a:ln>
                <a:effectLst/>
                <a:uLnTx/>
                <a:uFillTx/>
                <a:latin typeface="+mn-lt"/>
                <a:ea typeface="+mn-ea"/>
                <a:cs typeface="+mn-cs"/>
              </a:rPr>
              <a:t>2021</a:t>
            </a:r>
          </a:p>
        </p:txBody>
      </p:sp>
    </p:spTree>
    <p:extLst>
      <p:ext uri="{BB962C8B-B14F-4D97-AF65-F5344CB8AC3E}">
        <p14:creationId xmlns:p14="http://schemas.microsoft.com/office/powerpoint/2010/main" val="1544289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762A67F-43A8-493C-BE9B-DB0FE38019F5}"/>
              </a:ext>
            </a:extLst>
          </p:cNvPr>
          <p:cNvSpPr>
            <a:spLocks noGrp="1"/>
          </p:cNvSpPr>
          <p:nvPr>
            <p:ph type="sldNum" sz="quarter" idx="10"/>
          </p:nvPr>
        </p:nvSpPr>
        <p:spPr/>
        <p:txBody>
          <a:bodyPr/>
          <a:lstStyle/>
          <a:p>
            <a:fld id="{4034BEE3-566C-4068-A777-C3A4762E861B}" type="slidenum">
              <a:rPr lang="en-GB" smtClean="0"/>
              <a:pPr/>
              <a:t>6</a:t>
            </a:fld>
            <a:endParaRPr lang="en-GB" dirty="0"/>
          </a:p>
        </p:txBody>
      </p:sp>
      <p:sp>
        <p:nvSpPr>
          <p:cNvPr id="6" name="Title 6">
            <a:extLst>
              <a:ext uri="{FF2B5EF4-FFF2-40B4-BE49-F238E27FC236}">
                <a16:creationId xmlns:a16="http://schemas.microsoft.com/office/drawing/2014/main" id="{190441D9-5847-4495-A3CD-28662FAB154F}"/>
              </a:ext>
            </a:extLst>
          </p:cNvPr>
          <p:cNvSpPr>
            <a:spLocks noGrp="1"/>
          </p:cNvSpPr>
          <p:nvPr>
            <p:ph type="title"/>
          </p:nvPr>
        </p:nvSpPr>
        <p:spPr>
          <a:xfrm>
            <a:off x="359636" y="271150"/>
            <a:ext cx="11466875" cy="403200"/>
          </a:xfrm>
          <a:prstGeom prst="rect">
            <a:avLst/>
          </a:prstGeom>
        </p:spPr>
        <p:txBody>
          <a:bodyPr/>
          <a:lstStyle/>
          <a:p>
            <a:r>
              <a:rPr lang="en-GB" dirty="0">
                <a:latin typeface="Arial" panose="020B0604020202020204" pitchFamily="34" charset="0"/>
                <a:cs typeface="Arial" panose="020B0604020202020204" pitchFamily="34" charset="0"/>
              </a:rPr>
              <a:t>Videogame buyers are now well versed in digital transactions. While the majority of spend still goes to physical games, almost 70% of transactions are digital games.</a:t>
            </a:r>
            <a:endParaRPr lang="en-US" dirty="0">
              <a:solidFill>
                <a:schemeClr val="tx1"/>
              </a:solidFill>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4DD7D2D7-EF68-44CA-9C11-CCF131029B4F}"/>
              </a:ext>
            </a:extLst>
          </p:cNvPr>
          <p:cNvCxnSpPr/>
          <p:nvPr/>
        </p:nvCxnSpPr>
        <p:spPr>
          <a:xfrm>
            <a:off x="5986021" y="2281287"/>
            <a:ext cx="0" cy="3364256"/>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F108CF5-D1A7-4415-AC03-9ED36E73BE52}"/>
              </a:ext>
            </a:extLst>
          </p:cNvPr>
          <p:cNvSpPr txBox="1"/>
          <p:nvPr/>
        </p:nvSpPr>
        <p:spPr>
          <a:xfrm>
            <a:off x="731502" y="2270256"/>
            <a:ext cx="1772239" cy="184666"/>
          </a:xfrm>
          <a:prstGeom prst="rect">
            <a:avLst/>
          </a:prstGeom>
          <a:noFill/>
        </p:spPr>
        <p:txBody>
          <a:bodyPr wrap="square" lIns="0" tIns="0" rIns="0" bIns="0" rtlCol="0">
            <a:spAutoFit/>
          </a:bodyPr>
          <a:lstStyle/>
          <a:p>
            <a:r>
              <a:rPr lang="en-GB" sz="1200" i="1" dirty="0"/>
              <a:t>52 w/e 05 Apr 20</a:t>
            </a:r>
          </a:p>
        </p:txBody>
      </p:sp>
      <p:sp>
        <p:nvSpPr>
          <p:cNvPr id="18" name="TextBox 17">
            <a:extLst>
              <a:ext uri="{FF2B5EF4-FFF2-40B4-BE49-F238E27FC236}">
                <a16:creationId xmlns:a16="http://schemas.microsoft.com/office/drawing/2014/main" id="{63BECA5F-588C-4FCE-AB26-DDA72A38199E}"/>
              </a:ext>
            </a:extLst>
          </p:cNvPr>
          <p:cNvSpPr txBox="1"/>
          <p:nvPr/>
        </p:nvSpPr>
        <p:spPr>
          <a:xfrm>
            <a:off x="3231414" y="2454922"/>
            <a:ext cx="1772239" cy="246221"/>
          </a:xfrm>
          <a:prstGeom prst="rect">
            <a:avLst/>
          </a:prstGeom>
          <a:noFill/>
        </p:spPr>
        <p:txBody>
          <a:bodyPr wrap="square" lIns="0" tIns="0" rIns="0" bIns="0" rtlCol="0">
            <a:spAutoFit/>
          </a:bodyPr>
          <a:lstStyle/>
          <a:p>
            <a:r>
              <a:rPr lang="en-GB" sz="1600" dirty="0"/>
              <a:t>52 w/e 04 Apr 21</a:t>
            </a:r>
          </a:p>
        </p:txBody>
      </p:sp>
      <p:sp>
        <p:nvSpPr>
          <p:cNvPr id="19" name="TextBox 18">
            <a:extLst>
              <a:ext uri="{FF2B5EF4-FFF2-40B4-BE49-F238E27FC236}">
                <a16:creationId xmlns:a16="http://schemas.microsoft.com/office/drawing/2014/main" id="{9CDE0291-4DFD-4506-91DF-C28A34F099F7}"/>
              </a:ext>
            </a:extLst>
          </p:cNvPr>
          <p:cNvSpPr txBox="1"/>
          <p:nvPr/>
        </p:nvSpPr>
        <p:spPr>
          <a:xfrm>
            <a:off x="7005987" y="2233142"/>
            <a:ext cx="1772239" cy="184666"/>
          </a:xfrm>
          <a:prstGeom prst="rect">
            <a:avLst/>
          </a:prstGeom>
          <a:noFill/>
        </p:spPr>
        <p:txBody>
          <a:bodyPr wrap="square" lIns="0" tIns="0" rIns="0" bIns="0" rtlCol="0">
            <a:spAutoFit/>
          </a:bodyPr>
          <a:lstStyle/>
          <a:p>
            <a:r>
              <a:rPr lang="en-GB" sz="1200" i="1" dirty="0"/>
              <a:t>52 w/e 05 Apr 20</a:t>
            </a:r>
          </a:p>
        </p:txBody>
      </p:sp>
      <p:sp>
        <p:nvSpPr>
          <p:cNvPr id="20" name="TextBox 19">
            <a:extLst>
              <a:ext uri="{FF2B5EF4-FFF2-40B4-BE49-F238E27FC236}">
                <a16:creationId xmlns:a16="http://schemas.microsoft.com/office/drawing/2014/main" id="{3AA702C8-ADEC-48C2-A6C7-22B1607DFC40}"/>
              </a:ext>
            </a:extLst>
          </p:cNvPr>
          <p:cNvSpPr txBox="1"/>
          <p:nvPr/>
        </p:nvSpPr>
        <p:spPr>
          <a:xfrm>
            <a:off x="9540841" y="2454921"/>
            <a:ext cx="1772239" cy="246221"/>
          </a:xfrm>
          <a:prstGeom prst="rect">
            <a:avLst/>
          </a:prstGeom>
          <a:noFill/>
        </p:spPr>
        <p:txBody>
          <a:bodyPr wrap="square" lIns="0" tIns="0" rIns="0" bIns="0" rtlCol="0">
            <a:spAutoFit/>
          </a:bodyPr>
          <a:lstStyle/>
          <a:p>
            <a:r>
              <a:rPr lang="en-GB" sz="1600" dirty="0"/>
              <a:t>52 w/e 04 Apr 21</a:t>
            </a:r>
          </a:p>
        </p:txBody>
      </p:sp>
      <p:sp>
        <p:nvSpPr>
          <p:cNvPr id="21" name="Text Placeholder 5">
            <a:extLst>
              <a:ext uri="{FF2B5EF4-FFF2-40B4-BE49-F238E27FC236}">
                <a16:creationId xmlns:a16="http://schemas.microsoft.com/office/drawing/2014/main" id="{CF70A79D-7512-43CC-8EFA-6B45D8A7B8A3}"/>
              </a:ext>
            </a:extLst>
          </p:cNvPr>
          <p:cNvSpPr>
            <a:spLocks noGrp="1"/>
          </p:cNvSpPr>
          <p:nvPr>
            <p:ph type="body" sz="quarter" idx="12"/>
          </p:nvPr>
        </p:nvSpPr>
        <p:spPr>
          <a:xfrm>
            <a:off x="334327" y="1441030"/>
            <a:ext cx="11466512" cy="549226"/>
          </a:xfrm>
        </p:spPr>
        <p:txBody>
          <a:bodyPr/>
          <a:lstStyle/>
          <a:p>
            <a:r>
              <a:rPr lang="en-GB" sz="1800" dirty="0"/>
              <a:t>(%) by Format | This Year vs Last Year</a:t>
            </a:r>
          </a:p>
          <a:p>
            <a:endParaRPr lang="en-GB" sz="1800" dirty="0"/>
          </a:p>
        </p:txBody>
      </p:sp>
      <p:graphicFrame>
        <p:nvGraphicFramePr>
          <p:cNvPr id="22" name="Content Placeholder 15">
            <a:extLst>
              <a:ext uri="{FF2B5EF4-FFF2-40B4-BE49-F238E27FC236}">
                <a16:creationId xmlns:a16="http://schemas.microsoft.com/office/drawing/2014/main" id="{7CBDE787-7EF1-4AF1-B532-017FF5E18F17}"/>
              </a:ext>
            </a:extLst>
          </p:cNvPr>
          <p:cNvGraphicFramePr>
            <a:graphicFrameLocks/>
          </p:cNvGraphicFramePr>
          <p:nvPr>
            <p:custDataLst>
              <p:tags r:id="rId1"/>
            </p:custDataLst>
            <p:extLst>
              <p:ext uri="{D42A27DB-BD31-4B8C-83A1-F6EECF244321}">
                <p14:modId xmlns:p14="http://schemas.microsoft.com/office/powerpoint/2010/main" val="1437738831"/>
              </p:ext>
            </p:extLst>
          </p:nvPr>
        </p:nvGraphicFramePr>
        <p:xfrm>
          <a:off x="-1088010" y="2578031"/>
          <a:ext cx="4095162" cy="23374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5" name="Content Placeholder 15">
            <a:extLst>
              <a:ext uri="{FF2B5EF4-FFF2-40B4-BE49-F238E27FC236}">
                <a16:creationId xmlns:a16="http://schemas.microsoft.com/office/drawing/2014/main" id="{BC40AF00-DB75-45E4-965A-AAE9084CBC88}"/>
              </a:ext>
            </a:extLst>
          </p:cNvPr>
          <p:cNvGraphicFramePr>
            <a:graphicFrameLocks/>
          </p:cNvGraphicFramePr>
          <p:nvPr>
            <p:custDataLst>
              <p:tags r:id="rId2"/>
            </p:custDataLst>
            <p:extLst>
              <p:ext uri="{D42A27DB-BD31-4B8C-83A1-F6EECF244321}">
                <p14:modId xmlns:p14="http://schemas.microsoft.com/office/powerpoint/2010/main" val="3921090339"/>
              </p:ext>
            </p:extLst>
          </p:nvPr>
        </p:nvGraphicFramePr>
        <p:xfrm>
          <a:off x="1439943" y="2671774"/>
          <a:ext cx="4442363" cy="2786631"/>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6" name="Content Placeholder 15">
            <a:extLst>
              <a:ext uri="{FF2B5EF4-FFF2-40B4-BE49-F238E27FC236}">
                <a16:creationId xmlns:a16="http://schemas.microsoft.com/office/drawing/2014/main" id="{A685B34B-E645-42BB-AC75-F454EF7AD5A8}"/>
              </a:ext>
            </a:extLst>
          </p:cNvPr>
          <p:cNvGraphicFramePr>
            <a:graphicFrameLocks/>
          </p:cNvGraphicFramePr>
          <p:nvPr>
            <p:custDataLst>
              <p:tags r:id="rId3"/>
            </p:custDataLst>
            <p:extLst>
              <p:ext uri="{D42A27DB-BD31-4B8C-83A1-F6EECF244321}">
                <p14:modId xmlns:p14="http://schemas.microsoft.com/office/powerpoint/2010/main" val="3978993810"/>
              </p:ext>
            </p:extLst>
          </p:nvPr>
        </p:nvGraphicFramePr>
        <p:xfrm>
          <a:off x="5180780" y="2654007"/>
          <a:ext cx="4095162" cy="2337487"/>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7" name="Content Placeholder 15">
            <a:extLst>
              <a:ext uri="{FF2B5EF4-FFF2-40B4-BE49-F238E27FC236}">
                <a16:creationId xmlns:a16="http://schemas.microsoft.com/office/drawing/2014/main" id="{9FFB1563-F4EF-4E5E-A1E9-3A7E097CA6F4}"/>
              </a:ext>
            </a:extLst>
          </p:cNvPr>
          <p:cNvGraphicFramePr>
            <a:graphicFrameLocks/>
          </p:cNvGraphicFramePr>
          <p:nvPr>
            <p:custDataLst>
              <p:tags r:id="rId4"/>
            </p:custDataLst>
            <p:extLst>
              <p:ext uri="{D42A27DB-BD31-4B8C-83A1-F6EECF244321}">
                <p14:modId xmlns:p14="http://schemas.microsoft.com/office/powerpoint/2010/main" val="621067240"/>
              </p:ext>
            </p:extLst>
          </p:nvPr>
        </p:nvGraphicFramePr>
        <p:xfrm>
          <a:off x="7708733" y="2747750"/>
          <a:ext cx="4442363" cy="2786631"/>
        </p:xfrm>
        <a:graphic>
          <a:graphicData uri="http://schemas.openxmlformats.org/drawingml/2006/chart">
            <c:chart xmlns:c="http://schemas.openxmlformats.org/drawingml/2006/chart" xmlns:r="http://schemas.openxmlformats.org/officeDocument/2006/relationships" r:id="rId10"/>
          </a:graphicData>
        </a:graphic>
      </p:graphicFrame>
      <p:pic>
        <p:nvPicPr>
          <p:cNvPr id="29" name="Picture 28">
            <a:extLst>
              <a:ext uri="{FF2B5EF4-FFF2-40B4-BE49-F238E27FC236}">
                <a16:creationId xmlns:a16="http://schemas.microsoft.com/office/drawing/2014/main" id="{EADB0D7B-94EE-427F-A242-63F116A9D52A}"/>
              </a:ext>
            </a:extLst>
          </p:cNvPr>
          <p:cNvPicPr>
            <a:picLocks noChangeAspect="1"/>
          </p:cNvPicPr>
          <p:nvPr/>
        </p:nvPicPr>
        <p:blipFill>
          <a:blip r:embed="rId11"/>
          <a:stretch>
            <a:fillRect/>
          </a:stretch>
        </p:blipFill>
        <p:spPr>
          <a:xfrm>
            <a:off x="900985" y="5597036"/>
            <a:ext cx="3362325" cy="342900"/>
          </a:xfrm>
          <a:prstGeom prst="rect">
            <a:avLst/>
          </a:prstGeom>
        </p:spPr>
      </p:pic>
      <p:pic>
        <p:nvPicPr>
          <p:cNvPr id="30" name="Picture 29">
            <a:extLst>
              <a:ext uri="{FF2B5EF4-FFF2-40B4-BE49-F238E27FC236}">
                <a16:creationId xmlns:a16="http://schemas.microsoft.com/office/drawing/2014/main" id="{C1B1B269-ACA0-4E86-A0CC-3B41292441B5}"/>
              </a:ext>
            </a:extLst>
          </p:cNvPr>
          <p:cNvPicPr>
            <a:picLocks noChangeAspect="1"/>
          </p:cNvPicPr>
          <p:nvPr/>
        </p:nvPicPr>
        <p:blipFill>
          <a:blip r:embed="rId11"/>
          <a:stretch>
            <a:fillRect/>
          </a:stretch>
        </p:blipFill>
        <p:spPr>
          <a:xfrm>
            <a:off x="7097063" y="5580989"/>
            <a:ext cx="3362325" cy="342900"/>
          </a:xfrm>
          <a:prstGeom prst="rect">
            <a:avLst/>
          </a:prstGeom>
        </p:spPr>
      </p:pic>
      <p:sp>
        <p:nvSpPr>
          <p:cNvPr id="31" name="TextBox 30">
            <a:extLst>
              <a:ext uri="{FF2B5EF4-FFF2-40B4-BE49-F238E27FC236}">
                <a16:creationId xmlns:a16="http://schemas.microsoft.com/office/drawing/2014/main" id="{713CA02C-79FB-4ABB-B6D4-7F094CBF4612}"/>
              </a:ext>
            </a:extLst>
          </p:cNvPr>
          <p:cNvSpPr txBox="1"/>
          <p:nvPr/>
        </p:nvSpPr>
        <p:spPr>
          <a:xfrm>
            <a:off x="3376777" y="4008431"/>
            <a:ext cx="1225485" cy="184666"/>
          </a:xfrm>
          <a:prstGeom prst="rect">
            <a:avLst/>
          </a:prstGeom>
          <a:noFill/>
        </p:spPr>
        <p:txBody>
          <a:bodyPr wrap="square" lIns="0" tIns="0" rIns="0" bIns="0" rtlCol="0">
            <a:spAutoFit/>
          </a:bodyPr>
          <a:lstStyle/>
          <a:p>
            <a:pPr algn="ctr"/>
            <a:r>
              <a:rPr lang="en-GB" sz="1200" i="1" dirty="0"/>
              <a:t>Spend %</a:t>
            </a:r>
          </a:p>
        </p:txBody>
      </p:sp>
      <p:sp>
        <p:nvSpPr>
          <p:cNvPr id="32" name="TextBox 31">
            <a:extLst>
              <a:ext uri="{FF2B5EF4-FFF2-40B4-BE49-F238E27FC236}">
                <a16:creationId xmlns:a16="http://schemas.microsoft.com/office/drawing/2014/main" id="{BD0FE39C-D0E9-40DE-BC66-216398D88A99}"/>
              </a:ext>
            </a:extLst>
          </p:cNvPr>
          <p:cNvSpPr txBox="1"/>
          <p:nvPr/>
        </p:nvSpPr>
        <p:spPr>
          <a:xfrm>
            <a:off x="775343" y="3562108"/>
            <a:ext cx="1225485" cy="184666"/>
          </a:xfrm>
          <a:prstGeom prst="rect">
            <a:avLst/>
          </a:prstGeom>
          <a:noFill/>
        </p:spPr>
        <p:txBody>
          <a:bodyPr wrap="square" lIns="0" tIns="0" rIns="0" bIns="0" rtlCol="0">
            <a:spAutoFit/>
          </a:bodyPr>
          <a:lstStyle/>
          <a:p>
            <a:pPr algn="ctr"/>
            <a:r>
              <a:rPr lang="en-GB" sz="1200" i="1" dirty="0"/>
              <a:t>Spend %</a:t>
            </a:r>
          </a:p>
        </p:txBody>
      </p:sp>
      <p:sp>
        <p:nvSpPr>
          <p:cNvPr id="33" name="TextBox 32">
            <a:extLst>
              <a:ext uri="{FF2B5EF4-FFF2-40B4-BE49-F238E27FC236}">
                <a16:creationId xmlns:a16="http://schemas.microsoft.com/office/drawing/2014/main" id="{025E3328-954B-4C0B-8695-922D8F550009}"/>
              </a:ext>
            </a:extLst>
          </p:cNvPr>
          <p:cNvSpPr txBox="1"/>
          <p:nvPr/>
        </p:nvSpPr>
        <p:spPr>
          <a:xfrm>
            <a:off x="7046973" y="3664037"/>
            <a:ext cx="1225485" cy="184666"/>
          </a:xfrm>
          <a:prstGeom prst="rect">
            <a:avLst/>
          </a:prstGeom>
          <a:noFill/>
        </p:spPr>
        <p:txBody>
          <a:bodyPr wrap="square" lIns="0" tIns="0" rIns="0" bIns="0" rtlCol="0">
            <a:spAutoFit/>
          </a:bodyPr>
          <a:lstStyle/>
          <a:p>
            <a:pPr algn="ctr"/>
            <a:r>
              <a:rPr lang="en-GB" sz="1200" i="1" dirty="0"/>
              <a:t>Volume %</a:t>
            </a:r>
          </a:p>
        </p:txBody>
      </p:sp>
      <p:sp>
        <p:nvSpPr>
          <p:cNvPr id="34" name="TextBox 33">
            <a:extLst>
              <a:ext uri="{FF2B5EF4-FFF2-40B4-BE49-F238E27FC236}">
                <a16:creationId xmlns:a16="http://schemas.microsoft.com/office/drawing/2014/main" id="{00A1EBCA-EBD6-48D5-B0C5-4241DF46E5F6}"/>
              </a:ext>
            </a:extLst>
          </p:cNvPr>
          <p:cNvSpPr txBox="1"/>
          <p:nvPr/>
        </p:nvSpPr>
        <p:spPr>
          <a:xfrm>
            <a:off x="9695416" y="4131164"/>
            <a:ext cx="1225485" cy="184666"/>
          </a:xfrm>
          <a:prstGeom prst="rect">
            <a:avLst/>
          </a:prstGeom>
          <a:noFill/>
        </p:spPr>
        <p:txBody>
          <a:bodyPr wrap="square" lIns="0" tIns="0" rIns="0" bIns="0" rtlCol="0">
            <a:spAutoFit/>
          </a:bodyPr>
          <a:lstStyle/>
          <a:p>
            <a:pPr algn="ctr"/>
            <a:r>
              <a:rPr lang="en-GB" sz="1200" i="1" dirty="0"/>
              <a:t>Volume %</a:t>
            </a:r>
          </a:p>
        </p:txBody>
      </p:sp>
      <p:sp>
        <p:nvSpPr>
          <p:cNvPr id="35" name="Text Placeholder 8">
            <a:extLst>
              <a:ext uri="{FF2B5EF4-FFF2-40B4-BE49-F238E27FC236}">
                <a16:creationId xmlns:a16="http://schemas.microsoft.com/office/drawing/2014/main" id="{92C6F3D5-2199-43E7-9900-976F60CD9190}"/>
              </a:ext>
            </a:extLst>
          </p:cNvPr>
          <p:cNvSpPr txBox="1">
            <a:spLocks/>
          </p:cNvSpPr>
          <p:nvPr/>
        </p:nvSpPr>
        <p:spPr>
          <a:xfrm>
            <a:off x="7070733" y="6433144"/>
            <a:ext cx="4450016" cy="123111"/>
          </a:xfrm>
          <a:prstGeom prst="rect">
            <a:avLst/>
          </a:prstGeom>
          <a:noFill/>
        </p:spPr>
        <p:txBody>
          <a:bodyPr wrap="square" lIns="0" tIns="0" rIns="0" bIns="0" rtlCol="0">
            <a:spAutoFit/>
          </a:bodyPr>
          <a:lstStyle>
            <a:lvl1pPr marL="342900" indent="-342900" algn="l" defTabSz="457200" rtl="0" eaLnBrk="1" fontAlgn="base" hangingPunct="1">
              <a:spcBef>
                <a:spcPct val="20000"/>
              </a:spcBef>
              <a:spcAft>
                <a:spcPct val="0"/>
              </a:spcAft>
              <a:buFont typeface="Arial" pitchFamily="-65"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itchFamily="-65"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itchFamily="-65"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Tx/>
              <a:buSzTx/>
              <a:buFont typeface="Arial" pitchFamily="-65" charset="0"/>
              <a:buNone/>
              <a:tabLst/>
              <a:defRPr/>
            </a:pPr>
            <a:r>
              <a:rPr kumimoji="0" lang="en-GB" sz="800" b="0" i="0" u="none" strike="noStrike" kern="1200" cap="none" spc="0" normalizeH="0" baseline="0" noProof="0" dirty="0">
                <a:ln>
                  <a:noFill/>
                </a:ln>
                <a:effectLst/>
                <a:uLnTx/>
                <a:uFillTx/>
                <a:latin typeface="+mn-lt"/>
                <a:ea typeface="+mn-ea"/>
                <a:cs typeface="+mn-cs"/>
              </a:rPr>
              <a:t>Source: Kantar Worldpanel | Transactional Videogames | 52  we data to </a:t>
            </a:r>
            <a:r>
              <a:rPr lang="en-GB" sz="800" dirty="0">
                <a:ea typeface="+mn-ea"/>
                <a:cs typeface="+mn-cs"/>
              </a:rPr>
              <a:t>4</a:t>
            </a:r>
            <a:r>
              <a:rPr lang="en-GB" sz="800" baseline="30000" dirty="0">
                <a:ea typeface="+mn-ea"/>
                <a:cs typeface="+mn-cs"/>
              </a:rPr>
              <a:t>th</a:t>
            </a:r>
            <a:r>
              <a:rPr lang="en-GB" sz="800" dirty="0">
                <a:ea typeface="+mn-ea"/>
                <a:cs typeface="+mn-cs"/>
              </a:rPr>
              <a:t> April </a:t>
            </a:r>
            <a:r>
              <a:rPr kumimoji="0" lang="en-GB" sz="800" b="0" i="0" u="none" strike="noStrike" kern="1200" cap="none" spc="0" normalizeH="0" baseline="0" noProof="0" dirty="0">
                <a:ln>
                  <a:noFill/>
                </a:ln>
                <a:effectLst/>
                <a:uLnTx/>
                <a:uFillTx/>
                <a:latin typeface="+mn-lt"/>
                <a:ea typeface="+mn-ea"/>
                <a:cs typeface="+mn-cs"/>
              </a:rPr>
              <a:t>2021</a:t>
            </a:r>
          </a:p>
        </p:txBody>
      </p:sp>
    </p:spTree>
    <p:extLst>
      <p:ext uri="{BB962C8B-B14F-4D97-AF65-F5344CB8AC3E}">
        <p14:creationId xmlns:p14="http://schemas.microsoft.com/office/powerpoint/2010/main" val="38380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5EAD3D1-1BF9-42D7-A497-2B74323F05FF}"/>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
        <p:nvSpPr>
          <p:cNvPr id="3" name="Title 6">
            <a:extLst>
              <a:ext uri="{FF2B5EF4-FFF2-40B4-BE49-F238E27FC236}">
                <a16:creationId xmlns:a16="http://schemas.microsoft.com/office/drawing/2014/main" id="{19C14E72-7F58-4C0D-84D7-C2CF469F7E40}"/>
              </a:ext>
            </a:extLst>
          </p:cNvPr>
          <p:cNvSpPr txBox="1">
            <a:spLocks/>
          </p:cNvSpPr>
          <p:nvPr/>
        </p:nvSpPr>
        <p:spPr>
          <a:xfrm>
            <a:off x="362562" y="135458"/>
            <a:ext cx="11466875" cy="404119"/>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GB" dirty="0"/>
              <a:t>With lockdown loosening, the plethora of alternate activities potentially available to us in H2, means the second half of the year must be a focus on retention of gamers as opposed to further growth.</a:t>
            </a:r>
          </a:p>
        </p:txBody>
      </p:sp>
      <p:pic>
        <p:nvPicPr>
          <p:cNvPr id="4" name="Picture 2">
            <a:extLst>
              <a:ext uri="{FF2B5EF4-FFF2-40B4-BE49-F238E27FC236}">
                <a16:creationId xmlns:a16="http://schemas.microsoft.com/office/drawing/2014/main" id="{9ACABF2E-7E2A-4F24-8427-D0E2EE29113F}"/>
              </a:ext>
            </a:extLst>
          </p:cNvPr>
          <p:cNvPicPr>
            <a:picLocks noChangeAspect="1" noChangeArrowheads="1"/>
          </p:cNvPicPr>
          <p:nvPr/>
        </p:nvPicPr>
        <p:blipFill rotWithShape="1">
          <a:blip r:embed="rId2" cstate="hqprint">
            <a:extLst>
              <a:ext uri="{28A0092B-C50C-407E-A947-70E740481C1C}">
                <a14:useLocalDpi xmlns:a14="http://schemas.microsoft.com/office/drawing/2010/main"/>
              </a:ext>
            </a:extLst>
          </a:blip>
          <a:srcRect/>
          <a:stretch/>
        </p:blipFill>
        <p:spPr bwMode="auto">
          <a:xfrm>
            <a:off x="362562" y="1590416"/>
            <a:ext cx="11557456" cy="457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E42C08-42C0-4CC5-821E-5D040F7A06E6}"/>
              </a:ext>
            </a:extLst>
          </p:cNvPr>
          <p:cNvSpPr txBox="1"/>
          <p:nvPr/>
        </p:nvSpPr>
        <p:spPr>
          <a:xfrm>
            <a:off x="527901" y="1734532"/>
            <a:ext cx="6193410" cy="215444"/>
          </a:xfrm>
          <a:prstGeom prst="rect">
            <a:avLst/>
          </a:prstGeom>
          <a:noFill/>
        </p:spPr>
        <p:txBody>
          <a:bodyPr wrap="square" lIns="0" tIns="0" rIns="0" bIns="0" rtlCol="0">
            <a:spAutoFit/>
          </a:bodyPr>
          <a:lstStyle/>
          <a:p>
            <a:r>
              <a:rPr lang="en-GB" sz="1400" b="1" dirty="0"/>
              <a:t>What do you plan to do when restrictions are loosened?</a:t>
            </a:r>
          </a:p>
        </p:txBody>
      </p:sp>
    </p:spTree>
    <p:extLst>
      <p:ext uri="{BB962C8B-B14F-4D97-AF65-F5344CB8AC3E}">
        <p14:creationId xmlns:p14="http://schemas.microsoft.com/office/powerpoint/2010/main" val="3178166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829247F3-AE09-4D3D-9497-B9486AF946C2}"/>
              </a:ext>
            </a:extLst>
          </p:cNvPr>
          <p:cNvGraphicFramePr>
            <a:graphicFrameLocks noGrp="1"/>
          </p:cNvGraphicFramePr>
          <p:nvPr>
            <p:ph sz="quarter" idx="12"/>
            <p:custDataLst>
              <p:tags r:id="rId1"/>
            </p:custDataLst>
            <p:extLst>
              <p:ext uri="{D42A27DB-BD31-4B8C-83A1-F6EECF244321}">
                <p14:modId xmlns:p14="http://schemas.microsoft.com/office/powerpoint/2010/main" val="62493032"/>
              </p:ext>
            </p:extLst>
          </p:nvPr>
        </p:nvGraphicFramePr>
        <p:xfrm>
          <a:off x="341625" y="1851032"/>
          <a:ext cx="5626100" cy="3767235"/>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2BE2AF40-FF4D-4EA8-AA65-F6668120788C}"/>
              </a:ext>
            </a:extLst>
          </p:cNvPr>
          <p:cNvSpPr>
            <a:spLocks noGrp="1"/>
          </p:cNvSpPr>
          <p:nvPr>
            <p:ph type="sldNum" sz="quarter" idx="10"/>
          </p:nvPr>
        </p:nvSpPr>
        <p:spPr/>
        <p:txBody>
          <a:bodyPr/>
          <a:lstStyle/>
          <a:p>
            <a:fld id="{4034BEE3-566C-4068-A777-C3A4762E861B}" type="slidenum">
              <a:rPr lang="en-GB" smtClean="0"/>
              <a:pPr/>
              <a:t>8</a:t>
            </a:fld>
            <a:endParaRPr lang="en-GB" dirty="0"/>
          </a:p>
        </p:txBody>
      </p:sp>
      <p:sp>
        <p:nvSpPr>
          <p:cNvPr id="3" name="TextBox 2">
            <a:extLst>
              <a:ext uri="{FF2B5EF4-FFF2-40B4-BE49-F238E27FC236}">
                <a16:creationId xmlns:a16="http://schemas.microsoft.com/office/drawing/2014/main" id="{FB6F9978-8834-4CF6-8ABC-CC9F1DDC9638}"/>
              </a:ext>
            </a:extLst>
          </p:cNvPr>
          <p:cNvSpPr txBox="1"/>
          <p:nvPr/>
        </p:nvSpPr>
        <p:spPr>
          <a:xfrm>
            <a:off x="359999" y="5518330"/>
            <a:ext cx="1131217" cy="307777"/>
          </a:xfrm>
          <a:prstGeom prst="rect">
            <a:avLst/>
          </a:prstGeom>
          <a:noFill/>
        </p:spPr>
        <p:txBody>
          <a:bodyPr wrap="square" lIns="0" tIns="0" rIns="0" bIns="0" rtlCol="0">
            <a:spAutoFit/>
          </a:bodyPr>
          <a:lstStyle/>
          <a:p>
            <a:pPr algn="ctr"/>
            <a:r>
              <a:rPr lang="en-GB" sz="1000" dirty="0"/>
              <a:t>Total </a:t>
            </a:r>
          </a:p>
          <a:p>
            <a:pPr algn="ctr"/>
            <a:r>
              <a:rPr lang="en-GB" sz="1000" dirty="0"/>
              <a:t>Games</a:t>
            </a:r>
          </a:p>
        </p:txBody>
      </p:sp>
      <p:sp>
        <p:nvSpPr>
          <p:cNvPr id="9" name="TextBox 8">
            <a:extLst>
              <a:ext uri="{FF2B5EF4-FFF2-40B4-BE49-F238E27FC236}">
                <a16:creationId xmlns:a16="http://schemas.microsoft.com/office/drawing/2014/main" id="{B75DAA5D-0159-4962-804B-4BEFA4F1181D}"/>
              </a:ext>
            </a:extLst>
          </p:cNvPr>
          <p:cNvSpPr txBox="1"/>
          <p:nvPr/>
        </p:nvSpPr>
        <p:spPr>
          <a:xfrm>
            <a:off x="1285396" y="5518330"/>
            <a:ext cx="1131217" cy="307777"/>
          </a:xfrm>
          <a:prstGeom prst="rect">
            <a:avLst/>
          </a:prstGeom>
          <a:noFill/>
        </p:spPr>
        <p:txBody>
          <a:bodyPr wrap="square" lIns="0" tIns="0" rIns="0" bIns="0" rtlCol="0">
            <a:spAutoFit/>
          </a:bodyPr>
          <a:lstStyle/>
          <a:p>
            <a:pPr algn="ctr"/>
            <a:r>
              <a:rPr lang="en-GB" sz="1000" dirty="0"/>
              <a:t>Single</a:t>
            </a:r>
          </a:p>
          <a:p>
            <a:pPr algn="ctr"/>
            <a:r>
              <a:rPr lang="en-GB" sz="1000" dirty="0"/>
              <a:t>Player</a:t>
            </a:r>
          </a:p>
        </p:txBody>
      </p:sp>
      <p:sp>
        <p:nvSpPr>
          <p:cNvPr id="10" name="TextBox 9">
            <a:extLst>
              <a:ext uri="{FF2B5EF4-FFF2-40B4-BE49-F238E27FC236}">
                <a16:creationId xmlns:a16="http://schemas.microsoft.com/office/drawing/2014/main" id="{236C2B52-AAA1-4E11-9BC6-16ECF4E04DF6}"/>
              </a:ext>
            </a:extLst>
          </p:cNvPr>
          <p:cNvSpPr txBox="1"/>
          <p:nvPr/>
        </p:nvSpPr>
        <p:spPr>
          <a:xfrm>
            <a:off x="2149265" y="5518330"/>
            <a:ext cx="1131217" cy="307777"/>
          </a:xfrm>
          <a:prstGeom prst="rect">
            <a:avLst/>
          </a:prstGeom>
          <a:noFill/>
        </p:spPr>
        <p:txBody>
          <a:bodyPr wrap="square" lIns="0" tIns="0" rIns="0" bIns="0" rtlCol="0">
            <a:spAutoFit/>
          </a:bodyPr>
          <a:lstStyle/>
          <a:p>
            <a:pPr algn="ctr"/>
            <a:r>
              <a:rPr lang="en-GB" sz="1000" dirty="0"/>
              <a:t>Multiplayer</a:t>
            </a:r>
          </a:p>
          <a:p>
            <a:pPr algn="ctr"/>
            <a:r>
              <a:rPr lang="en-GB" sz="1000" dirty="0"/>
              <a:t>Online</a:t>
            </a:r>
          </a:p>
        </p:txBody>
      </p:sp>
      <p:sp>
        <p:nvSpPr>
          <p:cNvPr id="11" name="TextBox 10">
            <a:extLst>
              <a:ext uri="{FF2B5EF4-FFF2-40B4-BE49-F238E27FC236}">
                <a16:creationId xmlns:a16="http://schemas.microsoft.com/office/drawing/2014/main" id="{A6516BB4-48AC-46D4-B7B9-2567B02A1F5D}"/>
              </a:ext>
            </a:extLst>
          </p:cNvPr>
          <p:cNvSpPr txBox="1"/>
          <p:nvPr/>
        </p:nvSpPr>
        <p:spPr>
          <a:xfrm>
            <a:off x="3074662" y="5518330"/>
            <a:ext cx="1131217" cy="307777"/>
          </a:xfrm>
          <a:prstGeom prst="rect">
            <a:avLst/>
          </a:prstGeom>
          <a:noFill/>
        </p:spPr>
        <p:txBody>
          <a:bodyPr wrap="square" lIns="0" tIns="0" rIns="0" bIns="0" rtlCol="0">
            <a:spAutoFit/>
          </a:bodyPr>
          <a:lstStyle/>
          <a:p>
            <a:pPr algn="ctr"/>
            <a:r>
              <a:rPr lang="en-GB" sz="1000" dirty="0"/>
              <a:t>Social Gaming</a:t>
            </a:r>
          </a:p>
          <a:p>
            <a:pPr algn="ctr"/>
            <a:r>
              <a:rPr lang="en-GB" sz="1000" dirty="0"/>
              <a:t> in the Home</a:t>
            </a:r>
          </a:p>
        </p:txBody>
      </p:sp>
      <p:sp>
        <p:nvSpPr>
          <p:cNvPr id="15" name="TextBox 14">
            <a:extLst>
              <a:ext uri="{FF2B5EF4-FFF2-40B4-BE49-F238E27FC236}">
                <a16:creationId xmlns:a16="http://schemas.microsoft.com/office/drawing/2014/main" id="{223FCFB7-8A53-4B5F-A8FC-81BC3FDFAEFA}"/>
              </a:ext>
            </a:extLst>
          </p:cNvPr>
          <p:cNvSpPr txBox="1"/>
          <p:nvPr/>
        </p:nvSpPr>
        <p:spPr>
          <a:xfrm>
            <a:off x="3975279" y="5518330"/>
            <a:ext cx="1131217" cy="307777"/>
          </a:xfrm>
          <a:prstGeom prst="rect">
            <a:avLst/>
          </a:prstGeom>
          <a:noFill/>
        </p:spPr>
        <p:txBody>
          <a:bodyPr wrap="square" lIns="0" tIns="0" rIns="0" bIns="0" rtlCol="0">
            <a:spAutoFit/>
          </a:bodyPr>
          <a:lstStyle/>
          <a:p>
            <a:pPr algn="ctr"/>
            <a:r>
              <a:rPr lang="en-GB" sz="1000" dirty="0"/>
              <a:t>Children to </a:t>
            </a:r>
          </a:p>
          <a:p>
            <a:pPr algn="ctr"/>
            <a:r>
              <a:rPr lang="en-GB" sz="1000" dirty="0"/>
              <a:t>Play at Home</a:t>
            </a:r>
          </a:p>
        </p:txBody>
      </p:sp>
      <p:sp>
        <p:nvSpPr>
          <p:cNvPr id="16" name="TextBox 15">
            <a:extLst>
              <a:ext uri="{FF2B5EF4-FFF2-40B4-BE49-F238E27FC236}">
                <a16:creationId xmlns:a16="http://schemas.microsoft.com/office/drawing/2014/main" id="{FF9786D4-0D84-4E61-BFA4-7BE194F27A7E}"/>
              </a:ext>
            </a:extLst>
          </p:cNvPr>
          <p:cNvSpPr txBox="1"/>
          <p:nvPr/>
        </p:nvSpPr>
        <p:spPr>
          <a:xfrm>
            <a:off x="4836508" y="5518330"/>
            <a:ext cx="1131217" cy="153888"/>
          </a:xfrm>
          <a:prstGeom prst="rect">
            <a:avLst/>
          </a:prstGeom>
          <a:noFill/>
        </p:spPr>
        <p:txBody>
          <a:bodyPr wrap="square" lIns="0" tIns="0" rIns="0" bIns="0" rtlCol="0">
            <a:spAutoFit/>
          </a:bodyPr>
          <a:lstStyle/>
          <a:p>
            <a:pPr algn="ctr"/>
            <a:r>
              <a:rPr lang="en-GB" sz="1000" dirty="0"/>
              <a:t>Gift</a:t>
            </a:r>
          </a:p>
        </p:txBody>
      </p:sp>
      <p:pic>
        <p:nvPicPr>
          <p:cNvPr id="1026" name="Picture 2" descr="Free stock photo of adult, battle, company">
            <a:extLst>
              <a:ext uri="{FF2B5EF4-FFF2-40B4-BE49-F238E27FC236}">
                <a16:creationId xmlns:a16="http://schemas.microsoft.com/office/drawing/2014/main" id="{4C0A6F6C-8B77-4765-815C-A75B173862C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978" t="-11220" r="15460" b="17719"/>
          <a:stretch/>
        </p:blipFill>
        <p:spPr bwMode="auto">
          <a:xfrm>
            <a:off x="6252788" y="1595778"/>
            <a:ext cx="5555349" cy="4245717"/>
          </a:xfrm>
          <a:prstGeom prst="rect">
            <a:avLst/>
          </a:prstGeom>
          <a:noFill/>
          <a:extLst>
            <a:ext uri="{909E8E84-426E-40DD-AFC4-6F175D3DCCD1}">
              <a14:hiddenFill xmlns:a14="http://schemas.microsoft.com/office/drawing/2010/main">
                <a:solidFill>
                  <a:srgbClr val="FFFFFF"/>
                </a:solidFill>
              </a14:hiddenFill>
            </a:ext>
          </a:extLst>
        </p:spPr>
      </p:pic>
      <p:sp>
        <p:nvSpPr>
          <p:cNvPr id="19" name="Title 6">
            <a:extLst>
              <a:ext uri="{FF2B5EF4-FFF2-40B4-BE49-F238E27FC236}">
                <a16:creationId xmlns:a16="http://schemas.microsoft.com/office/drawing/2014/main" id="{23E5C107-1A80-4A5F-AFF9-840CBD56FDC3}"/>
              </a:ext>
            </a:extLst>
          </p:cNvPr>
          <p:cNvSpPr txBox="1">
            <a:spLocks/>
          </p:cNvSpPr>
          <p:nvPr/>
        </p:nvSpPr>
        <p:spPr>
          <a:xfrm>
            <a:off x="362562" y="135458"/>
            <a:ext cx="11466875" cy="404119"/>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GB" sz="2000" dirty="0"/>
              <a:t>Keeping children occupied at home was a key source of growth over the last year but so was ‘social gaming in the home’. The loosening of lockdown only facilitates more opportunities for social gaming in the home as friends and family are re-united.</a:t>
            </a:r>
          </a:p>
        </p:txBody>
      </p:sp>
      <p:sp>
        <p:nvSpPr>
          <p:cNvPr id="21" name="Text Placeholder 5">
            <a:extLst>
              <a:ext uri="{FF2B5EF4-FFF2-40B4-BE49-F238E27FC236}">
                <a16:creationId xmlns:a16="http://schemas.microsoft.com/office/drawing/2014/main" id="{14190EA9-DC08-4F52-9592-C62B9F17D893}"/>
              </a:ext>
            </a:extLst>
          </p:cNvPr>
          <p:cNvSpPr txBox="1">
            <a:spLocks/>
          </p:cNvSpPr>
          <p:nvPr/>
        </p:nvSpPr>
        <p:spPr>
          <a:xfrm>
            <a:off x="334327" y="1441030"/>
            <a:ext cx="11466512" cy="549226"/>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latin typeface="Arial" panose="020B0604020202020204" pitchFamily="34" charset="0"/>
                <a:cs typeface="Arial" panose="020B0604020202020204" pitchFamily="34" charset="0"/>
              </a:rPr>
              <a:t>Total Games | YOY Spend Growth by Reason for Purchase | 52 w/e 4</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April 2021 vs LY</a:t>
            </a:r>
          </a:p>
          <a:p>
            <a:endParaRPr lang="en-GB" sz="1800" dirty="0"/>
          </a:p>
        </p:txBody>
      </p:sp>
      <p:sp>
        <p:nvSpPr>
          <p:cNvPr id="18" name="Rectangle: Rounded Corners 17">
            <a:extLst>
              <a:ext uri="{FF2B5EF4-FFF2-40B4-BE49-F238E27FC236}">
                <a16:creationId xmlns:a16="http://schemas.microsoft.com/office/drawing/2014/main" id="{2E5BD6ED-BAAB-4997-9C2F-81CE88C3950F}"/>
              </a:ext>
            </a:extLst>
          </p:cNvPr>
          <p:cNvSpPr/>
          <p:nvPr/>
        </p:nvSpPr>
        <p:spPr bwMode="ltGray">
          <a:xfrm>
            <a:off x="3111411" y="3007151"/>
            <a:ext cx="989250" cy="2950589"/>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dirty="0" err="1"/>
          </a:p>
        </p:txBody>
      </p:sp>
      <p:sp>
        <p:nvSpPr>
          <p:cNvPr id="23" name="Text Placeholder 8">
            <a:extLst>
              <a:ext uri="{FF2B5EF4-FFF2-40B4-BE49-F238E27FC236}">
                <a16:creationId xmlns:a16="http://schemas.microsoft.com/office/drawing/2014/main" id="{9AE2F29B-68FC-4010-BCB8-A5831DFA0E90}"/>
              </a:ext>
            </a:extLst>
          </p:cNvPr>
          <p:cNvSpPr txBox="1">
            <a:spLocks/>
          </p:cNvSpPr>
          <p:nvPr/>
        </p:nvSpPr>
        <p:spPr>
          <a:xfrm>
            <a:off x="7070733" y="6433144"/>
            <a:ext cx="4450016" cy="123111"/>
          </a:xfrm>
          <a:prstGeom prst="rect">
            <a:avLst/>
          </a:prstGeom>
          <a:noFill/>
        </p:spPr>
        <p:txBody>
          <a:bodyPr wrap="square" lIns="0" tIns="0" rIns="0" bIns="0" rtlCol="0">
            <a:spAutoFit/>
          </a:bodyPr>
          <a:lstStyle>
            <a:lvl1pPr marL="342900" indent="-342900" algn="l" defTabSz="457200" rtl="0" eaLnBrk="1" fontAlgn="base" hangingPunct="1">
              <a:spcBef>
                <a:spcPct val="20000"/>
              </a:spcBef>
              <a:spcAft>
                <a:spcPct val="0"/>
              </a:spcAft>
              <a:buFont typeface="Arial" pitchFamily="-65"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itchFamily="-65"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itchFamily="-65"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itchFamily="-65"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Tx/>
              <a:buSzTx/>
              <a:buFont typeface="Arial" pitchFamily="-65" charset="0"/>
              <a:buNone/>
              <a:tabLst/>
              <a:defRPr/>
            </a:pPr>
            <a:r>
              <a:rPr kumimoji="0" lang="en-GB" sz="800" b="0" i="0" u="none" strike="noStrike" kern="1200" cap="none" spc="0" normalizeH="0" baseline="0" noProof="0" dirty="0">
                <a:ln>
                  <a:noFill/>
                </a:ln>
                <a:effectLst/>
                <a:uLnTx/>
                <a:uFillTx/>
                <a:latin typeface="+mn-lt"/>
                <a:ea typeface="+mn-ea"/>
                <a:cs typeface="+mn-cs"/>
              </a:rPr>
              <a:t>Source: Kantar Worldpanel | Transactional Videogames | 52  we data to </a:t>
            </a:r>
            <a:r>
              <a:rPr lang="en-GB" sz="800" dirty="0">
                <a:ea typeface="+mn-ea"/>
                <a:cs typeface="+mn-cs"/>
              </a:rPr>
              <a:t>4</a:t>
            </a:r>
            <a:r>
              <a:rPr lang="en-GB" sz="800" baseline="30000" dirty="0">
                <a:ea typeface="+mn-ea"/>
                <a:cs typeface="+mn-cs"/>
              </a:rPr>
              <a:t>th</a:t>
            </a:r>
            <a:r>
              <a:rPr lang="en-GB" sz="800" dirty="0">
                <a:ea typeface="+mn-ea"/>
                <a:cs typeface="+mn-cs"/>
              </a:rPr>
              <a:t> April </a:t>
            </a:r>
            <a:r>
              <a:rPr kumimoji="0" lang="en-GB" sz="800" b="0" i="0" u="none" strike="noStrike" kern="1200" cap="none" spc="0" normalizeH="0" baseline="0" noProof="0" dirty="0">
                <a:ln>
                  <a:noFill/>
                </a:ln>
                <a:effectLst/>
                <a:uLnTx/>
                <a:uFillTx/>
                <a:latin typeface="+mn-lt"/>
                <a:ea typeface="+mn-ea"/>
                <a:cs typeface="+mn-cs"/>
              </a:rPr>
              <a:t>2021</a:t>
            </a:r>
          </a:p>
        </p:txBody>
      </p:sp>
    </p:spTree>
    <p:extLst>
      <p:ext uri="{BB962C8B-B14F-4D97-AF65-F5344CB8AC3E}">
        <p14:creationId xmlns:p14="http://schemas.microsoft.com/office/powerpoint/2010/main" val="3619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9F27EDF-99E5-400B-928C-E353146ABAA3}"/>
              </a:ext>
            </a:extLst>
          </p:cNvPr>
          <p:cNvSpPr>
            <a:spLocks noGrp="1"/>
          </p:cNvSpPr>
          <p:nvPr>
            <p:ph type="title"/>
          </p:nvPr>
        </p:nvSpPr>
        <p:spPr/>
        <p:txBody>
          <a:bodyPr/>
          <a:lstStyle/>
          <a:p>
            <a:r>
              <a:rPr lang="en-GB" dirty="0"/>
              <a:t>Executive Summary</a:t>
            </a:r>
          </a:p>
        </p:txBody>
      </p:sp>
      <p:sp>
        <p:nvSpPr>
          <p:cNvPr id="4" name="Slide Number Placeholder 3">
            <a:extLst>
              <a:ext uri="{FF2B5EF4-FFF2-40B4-BE49-F238E27FC236}">
                <a16:creationId xmlns:a16="http://schemas.microsoft.com/office/drawing/2014/main" id="{04B956B5-9B90-4547-8CB6-248FF2F4763C}"/>
              </a:ext>
            </a:extLst>
          </p:cNvPr>
          <p:cNvSpPr>
            <a:spLocks noGrp="1"/>
          </p:cNvSpPr>
          <p:nvPr>
            <p:ph type="sldNum" sz="quarter" idx="10"/>
          </p:nvPr>
        </p:nvSpPr>
        <p:spPr/>
        <p:txBody>
          <a:bodyPr/>
          <a:lstStyle/>
          <a:p>
            <a:fld id="{4034BEE3-566C-4068-A777-C3A4762E861B}" type="slidenum">
              <a:rPr lang="en-GB" smtClean="0"/>
              <a:pPr/>
              <a:t>9</a:t>
            </a:fld>
            <a:endParaRPr lang="en-GB" dirty="0"/>
          </a:p>
        </p:txBody>
      </p:sp>
      <p:sp>
        <p:nvSpPr>
          <p:cNvPr id="19" name="Text Placeholder 11">
            <a:extLst>
              <a:ext uri="{FF2B5EF4-FFF2-40B4-BE49-F238E27FC236}">
                <a16:creationId xmlns:a16="http://schemas.microsoft.com/office/drawing/2014/main" id="{B97CD6F6-0308-4044-9F8A-5B3ADE704323}"/>
              </a:ext>
            </a:extLst>
          </p:cNvPr>
          <p:cNvSpPr txBox="1">
            <a:spLocks/>
          </p:cNvSpPr>
          <p:nvPr/>
        </p:nvSpPr>
        <p:spPr>
          <a:xfrm>
            <a:off x="1960672" y="1216103"/>
            <a:ext cx="8265527" cy="761962"/>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22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GB" sz="1600" b="1" dirty="0">
                <a:latin typeface="Arial" panose="020B0604020202020204" pitchFamily="34" charset="0"/>
              </a:rPr>
              <a:t>The Transactional Videogame Market benefited from staggering growth during lockdown - but the battle for consumer retention must begin.</a:t>
            </a:r>
            <a:endParaRPr lang="en-GB" sz="1600" b="1" dirty="0"/>
          </a:p>
          <a:p>
            <a:pPr algn="ctr">
              <a:spcBef>
                <a:spcPts val="0"/>
              </a:spcBef>
            </a:pPr>
            <a:r>
              <a:rPr lang="en-GB" sz="1600" dirty="0">
                <a:solidFill>
                  <a:schemeClr val="bg1">
                    <a:lumMod val="50000"/>
                  </a:schemeClr>
                </a:solidFill>
                <a:latin typeface="Arial" panose="020B0604020202020204" pitchFamily="34" charset="0"/>
              </a:rPr>
              <a:t>It’s only the most recent 52 w/e period that we’ve seen growth begin to slow but the ‘re-opening’ of the world us means we now face a bigger struggle to retain gamer’s attention.</a:t>
            </a:r>
            <a:endParaRPr lang="en-GB" sz="1600" dirty="0"/>
          </a:p>
        </p:txBody>
      </p:sp>
      <p:sp>
        <p:nvSpPr>
          <p:cNvPr id="20" name="Text Placeholder 11">
            <a:extLst>
              <a:ext uri="{FF2B5EF4-FFF2-40B4-BE49-F238E27FC236}">
                <a16:creationId xmlns:a16="http://schemas.microsoft.com/office/drawing/2014/main" id="{1D3C20FC-935A-4D63-9AFC-4C20D687F7FF}"/>
              </a:ext>
            </a:extLst>
          </p:cNvPr>
          <p:cNvSpPr txBox="1">
            <a:spLocks/>
          </p:cNvSpPr>
          <p:nvPr/>
        </p:nvSpPr>
        <p:spPr>
          <a:xfrm>
            <a:off x="1960671" y="2755465"/>
            <a:ext cx="8408814" cy="761962"/>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22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GB" sz="1600" b="1" dirty="0">
                <a:latin typeface="Arial" panose="020B0604020202020204" pitchFamily="34" charset="0"/>
              </a:rPr>
              <a:t>Lockdown introduced gaming to demographics who typically show low engagement.</a:t>
            </a:r>
            <a:endParaRPr lang="en-GB" sz="1600" b="1" dirty="0"/>
          </a:p>
          <a:p>
            <a:pPr algn="ctr">
              <a:spcBef>
                <a:spcPts val="0"/>
              </a:spcBef>
            </a:pPr>
            <a:r>
              <a:rPr lang="en-GB" sz="1600" dirty="0">
                <a:solidFill>
                  <a:schemeClr val="bg1">
                    <a:lumMod val="50000"/>
                  </a:schemeClr>
                </a:solidFill>
                <a:latin typeface="Arial" panose="020B0604020202020204" pitchFamily="34" charset="0"/>
              </a:rPr>
              <a:t>Young Families increased their spend on videogames by over 130% over the last year. Key to retaining them will be understanding which consoles, occasions, genre’s and titles are drawing them in.</a:t>
            </a:r>
            <a:endParaRPr lang="en-GB" sz="1600" dirty="0"/>
          </a:p>
        </p:txBody>
      </p:sp>
      <p:sp>
        <p:nvSpPr>
          <p:cNvPr id="21" name="Text Placeholder 11">
            <a:extLst>
              <a:ext uri="{FF2B5EF4-FFF2-40B4-BE49-F238E27FC236}">
                <a16:creationId xmlns:a16="http://schemas.microsoft.com/office/drawing/2014/main" id="{C2955478-36A6-412B-A655-183F4F3D3C0D}"/>
              </a:ext>
            </a:extLst>
          </p:cNvPr>
          <p:cNvSpPr txBox="1">
            <a:spLocks/>
          </p:cNvSpPr>
          <p:nvPr/>
        </p:nvSpPr>
        <p:spPr>
          <a:xfrm>
            <a:off x="1960671" y="4280593"/>
            <a:ext cx="8408814" cy="761962"/>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22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GB" sz="1600" b="1" dirty="0">
                <a:latin typeface="Arial" panose="020B0604020202020204" pitchFamily="34" charset="0"/>
              </a:rPr>
              <a:t>Social Gaming in the home grew it’s importance in lockdown and could be the perfect occasion to lead us out.</a:t>
            </a:r>
            <a:endParaRPr lang="en-GB" sz="1600" b="1" dirty="0"/>
          </a:p>
          <a:p>
            <a:pPr algn="ctr">
              <a:spcBef>
                <a:spcPts val="0"/>
              </a:spcBef>
            </a:pPr>
            <a:r>
              <a:rPr lang="en-GB" sz="1600" dirty="0">
                <a:solidFill>
                  <a:schemeClr val="bg1">
                    <a:lumMod val="50000"/>
                  </a:schemeClr>
                </a:solidFill>
              </a:rPr>
              <a:t>The loosening of lockdown only facilitates more opportunities for social gaming in the home as friends and family are re-united. Make sure a shared gaming occasion is part of the consideration when we finally mingle in each others households again.</a:t>
            </a:r>
          </a:p>
        </p:txBody>
      </p:sp>
    </p:spTree>
    <p:extLst>
      <p:ext uri="{BB962C8B-B14F-4D97-AF65-F5344CB8AC3E}">
        <p14:creationId xmlns:p14="http://schemas.microsoft.com/office/powerpoint/2010/main" val="3257452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500"/>
                                        <p:tgtEl>
                                          <p:spTgt spid="2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xEl>
                                              <p:pRg st="1" end="1"/>
                                            </p:txEl>
                                          </p:spTgt>
                                        </p:tgtEl>
                                        <p:attrNameLst>
                                          <p:attrName>style.visibility</p:attrName>
                                        </p:attrNameLst>
                                      </p:cBhvr>
                                      <p:to>
                                        <p:strVal val="visible"/>
                                      </p:to>
                                    </p:set>
                                    <p:animEffect transition="in" filter="fade">
                                      <p:cBhvr>
                                        <p:cTn id="20" dur="500"/>
                                        <p:tgtEl>
                                          <p:spTgt spid="20">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build="p"/>
      <p:bldP spid="21"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VERSIONID" val="711"/>
  <p:tag name="EXCLUDEHIDDENSLIDES" val="False"/>
  <p:tag name="NUMBEROFPAGES" val="9"/>
</p:tagLst>
</file>

<file path=ppt/tags/tag10.xml><?xml version="1.0" encoding="utf-8"?>
<p:tagLst xmlns:a="http://schemas.openxmlformats.org/drawingml/2006/main" xmlns:r="http://schemas.openxmlformats.org/officeDocument/2006/relationships" xmlns:p="http://schemas.openxmlformats.org/presentationml/2006/main">
  <p:tag name="SHAPE" val="GRADIENT"/>
  <p:tag name="OVERLAY" val="59993306"/>
  <p:tag name="LINKEDTO" val="59993306"/>
</p:tagLst>
</file>

<file path=ppt/tags/tag11.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12.xml><?xml version="1.0" encoding="utf-8"?>
<p:tagLst xmlns:a="http://schemas.openxmlformats.org/drawingml/2006/main" xmlns:r="http://schemas.openxmlformats.org/officeDocument/2006/relationships" xmlns:p="http://schemas.openxmlformats.org/presentationml/2006/main">
  <p:tag name="IMAGEDIMENSIONPROPERTIES" val="{&quot;height&quot;:&quot;317.8672&quot;,&quot;width&quot;:&quot;898.7427&quot;,&quot;top&quot;:&quot;135.09&quot;,&quot;left&quot;:&quot;30.80008&quot;}"/>
</p:tagLst>
</file>

<file path=ppt/tags/tag13.xml><?xml version="1.0" encoding="utf-8"?>
<p:tagLst xmlns:a="http://schemas.openxmlformats.org/drawingml/2006/main" xmlns:r="http://schemas.openxmlformats.org/officeDocument/2006/relationships" xmlns:p="http://schemas.openxmlformats.org/presentationml/2006/main">
  <p:tag name="IMAGEDIMENSIONPROPERTIES" val="{&quot;height&quot;:&quot;315.5556&quot;,&quot;width&quot;:&quot;902.8749&quot;,&quot;top&quot;:&quot;133.3333&quot;,&quot;left&quot;:&quot;28.34638&quot;}"/>
</p:tagLst>
</file>

<file path=ppt/tags/tag14.xml><?xml version="1.0" encoding="utf-8"?>
<p:tagLst xmlns:a="http://schemas.openxmlformats.org/drawingml/2006/main" xmlns:r="http://schemas.openxmlformats.org/officeDocument/2006/relationships" xmlns:p="http://schemas.openxmlformats.org/presentationml/2006/main">
  <p:tag name="IMAGEDIMENSIONPROPERTIES" val="{&quot;height&quot;:&quot;314.7698&quot;,&quot;width&quot;:&quot;363.5294&quot;,&quot;top&quot;:&quot;133.4117&quot;,&quot;left&quot;:&quot;298.2353&quot;}"/>
</p:tagLst>
</file>

<file path=ppt/tags/tag15.xml><?xml version="1.0" encoding="utf-8"?>
<p:tagLst xmlns:a="http://schemas.openxmlformats.org/drawingml/2006/main" xmlns:r="http://schemas.openxmlformats.org/officeDocument/2006/relationships" xmlns:p="http://schemas.openxmlformats.org/presentationml/2006/main">
  <p:tag name="IMAGEDIMENSIONPROPERTIES" val="{&quot;height&quot;:&quot;314.7698&quot;,&quot;width&quot;:&quot;363.5294&quot;,&quot;top&quot;:&quot;133.4117&quot;,&quot;left&quot;:&quot;298.2353&quot;}"/>
</p:tagLst>
</file>

<file path=ppt/tags/tag16.xml><?xml version="1.0" encoding="utf-8"?>
<p:tagLst xmlns:a="http://schemas.openxmlformats.org/drawingml/2006/main" xmlns:r="http://schemas.openxmlformats.org/officeDocument/2006/relationships" xmlns:p="http://schemas.openxmlformats.org/presentationml/2006/main">
  <p:tag name="IMAGEDIMENSIONPROPERTIES" val="{&quot;height&quot;:&quot;314.7698&quot;,&quot;width&quot;:&quot;363.5294&quot;,&quot;top&quot;:&quot;133.4117&quot;,&quot;left&quot;:&quot;298.2353&quot;}"/>
</p:tagLst>
</file>

<file path=ppt/tags/tag17.xml><?xml version="1.0" encoding="utf-8"?>
<p:tagLst xmlns:a="http://schemas.openxmlformats.org/drawingml/2006/main" xmlns:r="http://schemas.openxmlformats.org/officeDocument/2006/relationships" xmlns:p="http://schemas.openxmlformats.org/presentationml/2006/main">
  <p:tag name="IMAGEDIMENSIONPROPERTIES" val="{&quot;height&quot;:&quot;314.7698&quot;,&quot;width&quot;:&quot;363.5294&quot;,&quot;top&quot;:&quot;133.4117&quot;,&quot;left&quot;:&quot;298.2353&quot;}"/>
</p:tagLst>
</file>

<file path=ppt/tags/tag18.xml><?xml version="1.0" encoding="utf-8"?>
<p:tagLst xmlns:a="http://schemas.openxmlformats.org/drawingml/2006/main" xmlns:r="http://schemas.openxmlformats.org/officeDocument/2006/relationships" xmlns:p="http://schemas.openxmlformats.org/presentationml/2006/main">
  <p:tag name="IMAGEDIMENSIONPROPERTIES" val="{&quot;height&quot;:&quot;315.5556&quot;,&quot;width&quot;:&quot;443.0551&quot;,&quot;top&quot;:&quot;133.3333&quot;,&quot;left&quot;:&quot;28.34638&quot;}"/>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72C55E70-DCC0-48BC-A8D3-254C9D85EE6B}" vid="{C23FF744-6EF1-4703-9F18-C96C6AEBAFAC}"/>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72C55E70-DCC0-48BC-A8D3-254C9D85EE6B}" vid="{7A923A3C-D6AD-4A15-9DE6-539C7735FA86}"/>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72C55E70-DCC0-48BC-A8D3-254C9D85EE6B}" vid="{7EC7FA21-6B0F-4391-A2F7-DA03143FE93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WP_PPAccents">
    <a:dk1>
      <a:sysClr val="windowText" lastClr="000000"/>
    </a:dk1>
    <a:lt1>
      <a:sysClr val="window" lastClr="FFFFFF"/>
    </a:lt1>
    <a:dk2>
      <a:srgbClr val="7F7F7F"/>
    </a:dk2>
    <a:lt2>
      <a:srgbClr val="F2F2F2"/>
    </a:lt2>
    <a:accent1>
      <a:srgbClr val="92D400"/>
    </a:accent1>
    <a:accent2>
      <a:srgbClr val="4C8C2B"/>
    </a:accent2>
    <a:accent3>
      <a:srgbClr val="26D07C"/>
    </a:accent3>
    <a:accent4>
      <a:srgbClr val="00AF66"/>
    </a:accent4>
    <a:accent5>
      <a:srgbClr val="ABCAE9"/>
    </a:accent5>
    <a:accent6>
      <a:srgbClr val="006290"/>
    </a:accent6>
    <a:hlink>
      <a:srgbClr val="000000"/>
    </a:hlink>
    <a:folHlink>
      <a:srgbClr val="BFBFB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403">
    <a:dk1>
      <a:sysClr val="windowText" lastClr="000000"/>
    </a:dk1>
    <a:lt1>
      <a:sysClr val="window" lastClr="FFFFFF"/>
    </a:lt1>
    <a:dk2>
      <a:srgbClr val="BD9B08"/>
    </a:dk2>
    <a:lt2>
      <a:srgbClr val="E7E7E7"/>
    </a:lt2>
    <a:accent1>
      <a:srgbClr val="C0C0C0"/>
    </a:accent1>
    <a:accent2>
      <a:srgbClr val="989898"/>
    </a:accent2>
    <a:accent3>
      <a:srgbClr val="717171"/>
    </a:accent3>
    <a:accent4>
      <a:srgbClr val="93C021"/>
    </a:accent4>
    <a:accent5>
      <a:srgbClr val="00B6ED"/>
    </a:accent5>
    <a:accent6>
      <a:srgbClr val="E5007E"/>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KWPImportTemplate</Template>
  <TotalTime>0</TotalTime>
  <Words>766</Words>
  <Application>Microsoft Office PowerPoint</Application>
  <PresentationFormat>Widescreen</PresentationFormat>
  <Paragraphs>81</Paragraphs>
  <Slides>10</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Kantar template master</vt:lpstr>
      <vt:lpstr>Content slides - no sub heading</vt:lpstr>
      <vt:lpstr>Technical</vt:lpstr>
      <vt:lpstr>Impressive heights reached in transactional videogames – but battle for consumer retention must begin.</vt:lpstr>
      <vt:lpstr>Kantar Worldpanel – Who we are</vt:lpstr>
      <vt:lpstr>Lockdown manifested in staggering growth for transactional games and it’s only the most recent 52 w/e period where we see that growth begin to slow.</vt:lpstr>
      <vt:lpstr>With close to one 1 in 5 of the GB population having purchased a videogame in the last year, retention as opposed to penetration growth will be key in the short term.</vt:lpstr>
      <vt:lpstr>Growth of engagement from young families leaves us in a unique position to continue to attract engagement from a group who have historically very low engagement in videogames.</vt:lpstr>
      <vt:lpstr>Videogame buyers are now well versed in digital transactions. While the majority of spend still goes to physical games, almost 70% of transactions are digital games.</vt:lpstr>
      <vt:lpstr>PowerPoint Presentation</vt:lpstr>
      <vt:lpstr>PowerPoint Presentation</vt:lpstr>
      <vt:lpstr>Executive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has overtaken Still Wine for the first time, pushing Beer into 3rd place</dc:title>
  <dc:creator>Christen, Laura (KWLWG)</dc:creator>
  <cp:lastModifiedBy>Causley, Sam (KWLWG)</cp:lastModifiedBy>
  <cp:revision>40</cp:revision>
  <dcterms:created xsi:type="dcterms:W3CDTF">2021-01-21T16:46:00Z</dcterms:created>
  <dcterms:modified xsi:type="dcterms:W3CDTF">2021-05-27T15:49:23Z</dcterms:modified>
</cp:coreProperties>
</file>